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7559675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A4C1"/>
    <a:srgbClr val="CC0099"/>
    <a:srgbClr val="CA037D"/>
    <a:srgbClr val="DA6BA0"/>
    <a:srgbClr val="AE8C9D"/>
    <a:srgbClr val="FF66FF"/>
    <a:srgbClr val="D76CA5"/>
    <a:srgbClr val="CC00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42" y="9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274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95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2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41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40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116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02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49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0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84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CF5D6-CE45-4362-8E43-B753941838E8}" type="datetimeFigureOut">
              <a:rPr kumimoji="1" lang="ja-JP" altLang="en-US" smtClean="0"/>
              <a:t>2020/1/7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5.wdp"/><Relationship Id="rId3" Type="http://schemas.openxmlformats.org/officeDocument/2006/relationships/image" Target="../media/image4.png"/><Relationship Id="rId7" Type="http://schemas.microsoft.com/office/2007/relationships/hdphoto" Target="../media/hdphoto2.wdp"/><Relationship Id="rId12" Type="http://schemas.openxmlformats.org/officeDocument/2006/relationships/image" Target="../media/image9.png"/><Relationship Id="rId17" Type="http://schemas.microsoft.com/office/2007/relationships/hdphoto" Target="../media/hdphoto7.wdp"/><Relationship Id="rId2" Type="http://schemas.openxmlformats.org/officeDocument/2006/relationships/image" Target="../media/image3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microsoft.com/office/2007/relationships/hdphoto" Target="../media/hdphoto6.wdp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microsoft.com/office/2007/relationships/hdphoto" Target="../media/hdphoto3.wdp"/><Relationship Id="rId1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CFC13A75-E1AC-4351-8C48-E6CD1151B0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3"/>
          <a:stretch/>
        </p:blipFill>
        <p:spPr>
          <a:xfrm>
            <a:off x="-1" y="0"/>
            <a:ext cx="7559676" cy="10659259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82BE58C-0709-4534-A19E-C398877BBC5C}"/>
              </a:ext>
            </a:extLst>
          </p:cNvPr>
          <p:cNvGrpSpPr/>
          <p:nvPr/>
        </p:nvGrpSpPr>
        <p:grpSpPr>
          <a:xfrm>
            <a:off x="290773" y="887582"/>
            <a:ext cx="4714892" cy="1020731"/>
            <a:chOff x="410041" y="887582"/>
            <a:chExt cx="4714892" cy="1258958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AB6C80E5-0DF0-4A39-BBAD-66AFBD87F0B1}"/>
                </a:ext>
              </a:extLst>
            </p:cNvPr>
            <p:cNvSpPr txBox="1"/>
            <p:nvPr/>
          </p:nvSpPr>
          <p:spPr>
            <a:xfrm>
              <a:off x="410041" y="887583"/>
              <a:ext cx="4714892" cy="1258957"/>
            </a:xfrm>
            <a:prstGeom prst="rect">
              <a:avLst/>
            </a:prstGeom>
            <a:noFill/>
            <a:ln w="273050">
              <a:noFill/>
            </a:ln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406400">
                    <a:solidFill>
                      <a:srgbClr val="CA037D"/>
                    </a:solidFill>
                  </a:ln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ちびっ子商店街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0EAE1A0-86C7-4EA2-A6FF-E9B746864928}"/>
                </a:ext>
              </a:extLst>
            </p:cNvPr>
            <p:cNvSpPr txBox="1"/>
            <p:nvPr/>
          </p:nvSpPr>
          <p:spPr>
            <a:xfrm>
              <a:off x="410041" y="887583"/>
              <a:ext cx="4714892" cy="12589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228600">
                    <a:solidFill>
                      <a:schemeClr val="bg1"/>
                    </a:solidFill>
                  </a:ln>
                  <a:solidFill>
                    <a:srgbClr val="FF00FF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ちびっ子商店街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4178929-B512-4D4A-AD06-7DB2CB81CB45}"/>
                </a:ext>
              </a:extLst>
            </p:cNvPr>
            <p:cNvSpPr txBox="1"/>
            <p:nvPr/>
          </p:nvSpPr>
          <p:spPr>
            <a:xfrm>
              <a:off x="410041" y="887582"/>
              <a:ext cx="4714892" cy="1258957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solidFill>
                    <a:srgbClr val="CA037D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ちびっ子商店街</a:t>
              </a: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0B1B0C4-7648-4E49-8380-C2AEF00192C1}"/>
              </a:ext>
            </a:extLst>
          </p:cNvPr>
          <p:cNvSpPr txBox="1"/>
          <p:nvPr/>
        </p:nvSpPr>
        <p:spPr>
          <a:xfrm>
            <a:off x="682487" y="2262054"/>
            <a:ext cx="6400800" cy="437323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kumimoji="1" lang="ja-JP" altLang="en-US" dirty="0">
                <a:effectLst>
                  <a:glow rad="1397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今日は一日僕らが経営者！夢は日本一の大社長！</a:t>
            </a:r>
          </a:p>
        </p:txBody>
      </p:sp>
      <p:sp>
        <p:nvSpPr>
          <p:cNvPr id="3" name="四角形: 上の 2 つの角を丸める 2">
            <a:extLst>
              <a:ext uri="{FF2B5EF4-FFF2-40B4-BE49-F238E27FC236}">
                <a16:creationId xmlns:a16="http://schemas.microsoft.com/office/drawing/2014/main" id="{F3E0767B-D34A-4681-9D7C-BA5B943E6828}"/>
              </a:ext>
            </a:extLst>
          </p:cNvPr>
          <p:cNvSpPr/>
          <p:nvPr/>
        </p:nvSpPr>
        <p:spPr>
          <a:xfrm rot="5400000">
            <a:off x="1414798" y="-1341656"/>
            <a:ext cx="443691" cy="3273291"/>
          </a:xfrm>
          <a:prstGeom prst="round2SameRect">
            <a:avLst>
              <a:gd name="adj1" fmla="val 36132"/>
              <a:gd name="adj2" fmla="val 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小学生起業家体験講座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4C4FE47-6372-4076-B024-225EE1F48481}"/>
              </a:ext>
            </a:extLst>
          </p:cNvPr>
          <p:cNvSpPr/>
          <p:nvPr/>
        </p:nvSpPr>
        <p:spPr>
          <a:xfrm rot="20613578">
            <a:off x="5388232" y="312760"/>
            <a:ext cx="1823473" cy="901147"/>
          </a:xfrm>
          <a:prstGeom prst="rect">
            <a:avLst/>
          </a:prstGeom>
          <a:solidFill>
            <a:srgbClr val="DA6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参加費無料</a:t>
            </a:r>
            <a:r>
              <a:rPr kumimoji="1" lang="en-US" altLang="ja-JP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!!</a:t>
            </a:r>
          </a:p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定員</a:t>
            </a:r>
            <a:r>
              <a:rPr kumimoji="1" lang="en-US" altLang="ja-JP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10</a:t>
            </a:r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名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2C7CF23-4D9D-4477-B502-82FC62FA03FC}"/>
              </a:ext>
            </a:extLst>
          </p:cNvPr>
          <p:cNvSpPr txBox="1"/>
          <p:nvPr/>
        </p:nvSpPr>
        <p:spPr>
          <a:xfrm>
            <a:off x="682487" y="2659622"/>
            <a:ext cx="6418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CC0099"/>
                </a:solidFill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みんなで会社を作り、一緒に商品を考え、作った商品を販売しよう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5B9741-24F6-4E90-BE38-EBADCF97CF0E}"/>
              </a:ext>
            </a:extLst>
          </p:cNvPr>
          <p:cNvSpPr/>
          <p:nvPr/>
        </p:nvSpPr>
        <p:spPr>
          <a:xfrm>
            <a:off x="4426228" y="3064322"/>
            <a:ext cx="3030812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3240000" algn="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0" rIns="7200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募集対象 小学校５・６年生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募集締切 １月２４日（金）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829B746-C37B-40DB-B1DE-F5EB602C3C73}"/>
              </a:ext>
            </a:extLst>
          </p:cNvPr>
          <p:cNvSpPr txBox="1"/>
          <p:nvPr/>
        </p:nvSpPr>
        <p:spPr>
          <a:xfrm>
            <a:off x="63916" y="3060085"/>
            <a:ext cx="4046621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　時　第１部：会社設立・商品作成等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524000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日（</a:t>
            </a:r>
            <a:r>
              <a:rPr kumimoji="1" lang="ja-JP" altLang="en-US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709738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午前１０時～午後５時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55650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第２部：販売・決算等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709738"/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日（</a:t>
            </a:r>
            <a:r>
              <a:rPr kumimoji="1" lang="ja-JP" altLang="en-US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709738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午前１０時～午後５時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　所　イオンモール多摩平の森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ADF3E31-58C6-4796-8001-5744E001F269}"/>
              </a:ext>
            </a:extLst>
          </p:cNvPr>
          <p:cNvSpPr txBox="1"/>
          <p:nvPr/>
        </p:nvSpPr>
        <p:spPr>
          <a:xfrm>
            <a:off x="0" y="9787672"/>
            <a:ext cx="3935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主催　公益社団法人 日野法人会 青年部会</a:t>
            </a:r>
            <a:endParaRPr kumimoji="1" lang="en-US" altLang="ja-JP" sz="1600" dirty="0">
              <a:effectLst>
                <a:glow rad="228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en-US" altLang="ja-JP" sz="16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http://www.tohoren.or.jp/hino</a:t>
            </a:r>
          </a:p>
          <a:p>
            <a:r>
              <a:rPr kumimoji="1" lang="ja-JP" altLang="en-US" sz="16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協力　日野税務署</a:t>
            </a:r>
            <a:endParaRPr kumimoji="1" lang="ja-JP" altLang="en-US" sz="1200" dirty="0">
              <a:effectLst>
                <a:glow rad="228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418079-D83A-4913-A500-799C76FDAF17}"/>
              </a:ext>
            </a:extLst>
          </p:cNvPr>
          <p:cNvSpPr/>
          <p:nvPr/>
        </p:nvSpPr>
        <p:spPr>
          <a:xfrm>
            <a:off x="0" y="8452679"/>
            <a:ext cx="37798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4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講座は、小学校５．６年生を対象とした起業家体験講座です。商品の企画・仕入・製造・販売・決算をすべて子供たち自身で行うことにより、「自分で判断する力」「人と協力することの大切さ」「新しいことを発見する喜び」を学び、そして企業の醍醐味、経営の楽しさを体験してもらいます。　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D2833C-51A9-4E87-8831-4B4B4AD5EF0C}"/>
              </a:ext>
            </a:extLst>
          </p:cNvPr>
          <p:cNvSpPr txBox="1"/>
          <p:nvPr/>
        </p:nvSpPr>
        <p:spPr>
          <a:xfrm rot="929273">
            <a:off x="3462304" y="6035709"/>
            <a:ext cx="1762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イオンモール多摩平の森３階で</a:t>
            </a:r>
            <a:r>
              <a:rPr kumimoji="1" lang="en-US" altLang="ja-JP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</a:t>
            </a:r>
            <a:r>
              <a:rPr kumimoji="1" lang="en-US" altLang="ja-JP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分から</a:t>
            </a:r>
            <a:r>
              <a:rPr kumimoji="1" lang="en-US" altLang="ja-JP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</a:t>
            </a:r>
            <a:r>
              <a:rPr kumimoji="1" lang="en-US" altLang="ja-JP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分まで販売しています！</a:t>
            </a:r>
            <a:endParaRPr kumimoji="1" lang="en-US" altLang="ja-JP" sz="1200" spc="-15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spc="-1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買い物に来てください！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77CEEAD-483F-4A32-A100-8E032BCEC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876" y="7685982"/>
            <a:ext cx="3428552" cy="2932687"/>
          </a:xfrm>
          <a:prstGeom prst="rect">
            <a:avLst/>
          </a:prstGeom>
        </p:spPr>
      </p:pic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3A571FAD-4E47-49A1-8183-F8E0B91CB979}"/>
              </a:ext>
            </a:extLst>
          </p:cNvPr>
          <p:cNvSpPr/>
          <p:nvPr/>
        </p:nvSpPr>
        <p:spPr>
          <a:xfrm>
            <a:off x="5297987" y="1453523"/>
            <a:ext cx="2185441" cy="671580"/>
          </a:xfrm>
          <a:prstGeom prst="wedgeRoundRectCallout">
            <a:avLst>
              <a:gd name="adj1" fmla="val 5386"/>
              <a:gd name="adj2" fmla="val -93085"/>
              <a:gd name="adj3" fmla="val 16667"/>
            </a:avLst>
          </a:prstGeom>
          <a:solidFill>
            <a:srgbClr val="E3A4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>
                <a:ln w="0"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友達を誘ってみんなで応募してね！</a:t>
            </a:r>
          </a:p>
        </p:txBody>
      </p:sp>
    </p:spTree>
    <p:extLst>
      <p:ext uri="{BB962C8B-B14F-4D97-AF65-F5344CB8AC3E}">
        <p14:creationId xmlns:p14="http://schemas.microsoft.com/office/powerpoint/2010/main" val="256873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2500B822-D41F-4992-97FD-B5F0310E2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761" y="84443"/>
            <a:ext cx="1387165" cy="138716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19EDF57-3130-47A6-A272-628936CDED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176" b="14938"/>
          <a:stretch/>
        </p:blipFill>
        <p:spPr>
          <a:xfrm>
            <a:off x="15444" y="182401"/>
            <a:ext cx="1729305" cy="119125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CAAA2B2-09EC-47E6-9B85-9DE0B625A64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9289" r="79949">
                        <a14:foregroundMark x1="43655" y1="20305" x2="59391" y2="37056"/>
                        <a14:foregroundMark x1="33249" y1="27919" x2="70051" y2="27919"/>
                        <a14:foregroundMark x1="52284" y1="34772" x2="52284" y2="71827"/>
                        <a14:foregroundMark x1="29442" y1="46701" x2="40102" y2="54061"/>
                        <a14:foregroundMark x1="47716" y1="81218" x2="46701" y2="94416"/>
                        <a14:foregroundMark x1="58122" y1="79949" x2="58122" y2="95178"/>
                      </a14:backgroundRemoval>
                    </a14:imgEffect>
                  </a14:imgLayer>
                </a14:imgProps>
              </a:ext>
            </a:extLst>
          </a:blip>
          <a:srcRect l="19905" r="20411"/>
          <a:stretch/>
        </p:blipFill>
        <p:spPr>
          <a:xfrm>
            <a:off x="9203155" y="3562032"/>
            <a:ext cx="766673" cy="2008896"/>
          </a:xfrm>
          <a:prstGeom prst="rect">
            <a:avLst/>
          </a:prstGeom>
        </p:spPr>
      </p:pic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ED3BE0F-A994-408B-A003-A6291C0EE843}"/>
              </a:ext>
            </a:extLst>
          </p:cNvPr>
          <p:cNvGrpSpPr/>
          <p:nvPr/>
        </p:nvGrpSpPr>
        <p:grpSpPr>
          <a:xfrm>
            <a:off x="1753798" y="313158"/>
            <a:ext cx="4395212" cy="648943"/>
            <a:chOff x="1875641" y="1895646"/>
            <a:chExt cx="4168630" cy="938495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C291F082-0824-4F88-B8DE-93E95662DE42}"/>
                </a:ext>
              </a:extLst>
            </p:cNvPr>
            <p:cNvSpPr txBox="1"/>
            <p:nvPr/>
          </p:nvSpPr>
          <p:spPr>
            <a:xfrm>
              <a:off x="1880603" y="1901598"/>
              <a:ext cx="4163668" cy="923330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101600"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参加者大募集！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8B8216EB-F98F-4D91-8ED9-6D335E6E0C9B}"/>
                </a:ext>
              </a:extLst>
            </p:cNvPr>
            <p:cNvSpPr txBox="1"/>
            <p:nvPr/>
          </p:nvSpPr>
          <p:spPr>
            <a:xfrm>
              <a:off x="1880603" y="1910811"/>
              <a:ext cx="4163668" cy="923330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60325">
                    <a:solidFill>
                      <a:schemeClr val="bg1"/>
                    </a:solidFill>
                  </a:ln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参加者大募集！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AD66998-39FA-47FE-8F75-EAC33A439F61}"/>
                </a:ext>
              </a:extLst>
            </p:cNvPr>
            <p:cNvSpPr txBox="1"/>
            <p:nvPr/>
          </p:nvSpPr>
          <p:spPr>
            <a:xfrm>
              <a:off x="1875641" y="1895646"/>
              <a:ext cx="4163668" cy="923330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参加者大募集！</a:t>
              </a: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EA4C2B2-7AF1-467B-8566-11BC53C87892}"/>
              </a:ext>
            </a:extLst>
          </p:cNvPr>
          <p:cNvSpPr txBox="1"/>
          <p:nvPr/>
        </p:nvSpPr>
        <p:spPr>
          <a:xfrm>
            <a:off x="2659914" y="1070926"/>
            <a:ext cx="2239847" cy="369332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募集要項</a:t>
            </a: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4498426-F8C6-442E-BB45-E4F1367D0238}"/>
              </a:ext>
            </a:extLst>
          </p:cNvPr>
          <p:cNvSpPr/>
          <p:nvPr/>
        </p:nvSpPr>
        <p:spPr>
          <a:xfrm>
            <a:off x="132522" y="1563753"/>
            <a:ext cx="3590622" cy="527157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持ち物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4D0E363-FF10-4E30-B1B3-5BA25839E7B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7373" b="80508" l="3390" r="97034">
                        <a14:foregroundMark x1="7627" y1="40254" x2="93644" y2="47458"/>
                        <a14:foregroundMark x1="12712" y1="58051" x2="86864" y2="60593"/>
                        <a14:foregroundMark x1="27542" y1="70763" x2="76271" y2="70763"/>
                        <a14:foregroundMark x1="56780" y1="25847" x2="83898" y2="32627"/>
                        <a14:foregroundMark x1="56780" y1="34322" x2="63559" y2="34322"/>
                        <a14:foregroundMark x1="90678" y1="39831" x2="91949" y2="43220"/>
                        <a14:backgroundMark x1="8898" y1="21186" x2="8898" y2="21186"/>
                        <a14:backgroundMark x1="5085" y1="33475" x2="25424" y2="20763"/>
                        <a14:backgroundMark x1="8898" y1="26271" x2="18220" y2="21186"/>
                      </a14:backgroundRemoval>
                    </a14:imgEffect>
                  </a14:imgLayer>
                </a14:imgProps>
              </a:ext>
            </a:extLst>
          </a:blip>
          <a:srcRect l="4617" t="18027" r="4148" b="19777"/>
          <a:stretch/>
        </p:blipFill>
        <p:spPr>
          <a:xfrm rot="20013134">
            <a:off x="292210" y="1421549"/>
            <a:ext cx="794642" cy="75485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A071001-BE6E-4B36-9426-51C6091579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2186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67969" y="1467171"/>
            <a:ext cx="616688" cy="75822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823BDB42-42D4-4CD2-BB18-EFBEBEA8D1FA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85372" l="40580" r="88406">
                        <a14:foregroundMark x1="71739" y1="21343" x2="59420" y2="55156"/>
                        <a14:foregroundMark x1="56280" y1="70504" x2="53140" y2="61151"/>
                        <a14:foregroundMark x1="77536" y1="5516" x2="73913" y2="14868"/>
                      </a14:backgroundRemoval>
                    </a14:imgEffect>
                  </a14:imgLayer>
                </a14:imgProps>
              </a:ext>
            </a:extLst>
          </a:blip>
          <a:srcRect l="40176" r="11755" b="12238"/>
          <a:stretch/>
        </p:blipFill>
        <p:spPr>
          <a:xfrm>
            <a:off x="2598905" y="1451272"/>
            <a:ext cx="469064" cy="862591"/>
          </a:xfrm>
          <a:prstGeom prst="rect">
            <a:avLst/>
          </a:prstGeom>
        </p:spPr>
      </p:pic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3A5F22CB-9BEE-451D-8A87-3B0F964B21C2}"/>
              </a:ext>
            </a:extLst>
          </p:cNvPr>
          <p:cNvSpPr/>
          <p:nvPr/>
        </p:nvSpPr>
        <p:spPr>
          <a:xfrm>
            <a:off x="3875019" y="1563753"/>
            <a:ext cx="3590622" cy="527157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kumimoji="1" lang="ja-JP" altLang="en-US" sz="2000" spc="-3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申込み・お問い合わせ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C464342-50BC-4FBB-B494-301704D3A32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0" b="100000" l="459" r="100000">
                        <a14:foregroundMark x1="19725" y1="16316" x2="62385" y2="86316"/>
                        <a14:foregroundMark x1="68349" y1="16842" x2="13303" y2="81053"/>
                        <a14:foregroundMark x1="32110" y1="20526" x2="49083" y2="24211"/>
                        <a14:foregroundMark x1="22477" y1="30526" x2="19266" y2="67368"/>
                        <a14:foregroundMark x1="22936" y1="81053" x2="51835" y2="82105"/>
                        <a14:foregroundMark x1="56422" y1="64211" x2="62385" y2="59474"/>
                        <a14:foregroundMark x1="93119" y1="41579" x2="91284" y2="378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04" y="1479286"/>
            <a:ext cx="798671" cy="696089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E4549BE-B676-4FF6-8637-DE5892564A9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>
                        <a14:foregroundMark x1="12658" y1="85650" x2="65401" y2="45291"/>
                        <a14:foregroundMark x1="57806" y1="91480" x2="23629" y2="42152"/>
                        <a14:foregroundMark x1="31224" y1="42601" x2="51899" y2="44395"/>
                        <a14:foregroundMark x1="17722" y1="75336" x2="23207" y2="49776"/>
                        <a14:foregroundMark x1="24051" y1="86996" x2="47679" y2="86996"/>
                        <a14:foregroundMark x1="56962" y1="82063" x2="56962" y2="54709"/>
                        <a14:foregroundMark x1="12658" y1="68161" x2="20675" y2="48879"/>
                        <a14:foregroundMark x1="24895" y1="70852" x2="32911" y2="64126"/>
                        <a14:foregroundMark x1="33755" y1="39013" x2="38397" y2="39462"/>
                        <a14:foregroundMark x1="53165" y1="77578" x2="53165" y2="75336"/>
                        <a14:foregroundMark x1="61181" y1="75785" x2="61181" y2="71300"/>
                        <a14:foregroundMark x1="66667" y1="71300" x2="66667" y2="69955"/>
                        <a14:foregroundMark x1="86076" y1="54709" x2="88186" y2="42601"/>
                        <a14:foregroundMark x1="73418" y1="18386" x2="84810" y2="313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503" y="1361402"/>
            <a:ext cx="836059" cy="786672"/>
          </a:xfrm>
          <a:prstGeom prst="rect">
            <a:avLst/>
          </a:prstGeom>
        </p:spPr>
      </p:pic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049AAA26-565B-4509-9B37-1F1CAC707EBE}"/>
              </a:ext>
            </a:extLst>
          </p:cNvPr>
          <p:cNvSpPr/>
          <p:nvPr/>
        </p:nvSpPr>
        <p:spPr>
          <a:xfrm>
            <a:off x="132522" y="3330623"/>
            <a:ext cx="3590622" cy="527157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スケジュール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7735D98B-14BB-4675-AE56-01CE6C388473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8667" b="81000" l="26000" r="74667">
                        <a14:foregroundMark x1="48333" y1="23333" x2="49333" y2="74333"/>
                        <a14:foregroundMark x1="35333" y1="52667" x2="68333" y2="57667"/>
                        <a14:foregroundMark x1="57667" y1="37333" x2="61000" y2="39000"/>
                        <a14:foregroundMark x1="72000" y1="57667" x2="70667" y2="55667"/>
                      </a14:backgroundRemoval>
                    </a14:imgEffect>
                  </a14:imgLayer>
                </a14:imgProps>
              </a:ext>
            </a:extLst>
          </a:blip>
          <a:srcRect l="26244" t="19717" r="25524" b="19575"/>
          <a:stretch/>
        </p:blipFill>
        <p:spPr>
          <a:xfrm>
            <a:off x="2924611" y="2999644"/>
            <a:ext cx="782431" cy="984803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113276E-D857-4BD4-AF91-C7D17A183639}"/>
              </a:ext>
            </a:extLst>
          </p:cNvPr>
          <p:cNvSpPr txBox="1"/>
          <p:nvPr/>
        </p:nvSpPr>
        <p:spPr>
          <a:xfrm>
            <a:off x="3875019" y="2094396"/>
            <a:ext cx="35906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191-0031</a:t>
            </a:r>
          </a:p>
          <a:p>
            <a:pPr algn="dist"/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東京都日野市高幡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3-8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田中ビル２階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公益社団法人 日野法人会 事務局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ja-JP" altLang="en-US" sz="1600" b="1" spc="18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青年部会担当 伊藤</a:t>
            </a:r>
            <a:endParaRPr kumimoji="1" lang="en-US" altLang="ja-JP" sz="1600" b="1" spc="18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042-593-9900</a:t>
            </a:r>
          </a:p>
          <a:p>
            <a:r>
              <a:rPr kumimoji="1" lang="en-US" altLang="ja-JP" sz="1600" b="1" spc="-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042-593-9899</a:t>
            </a:r>
          </a:p>
          <a:p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Mail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hino_info@tohoren.or.jp</a:t>
            </a:r>
            <a:endParaRPr kumimoji="1"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562418D-EF38-4919-BE77-C95E4AF5D031}"/>
              </a:ext>
            </a:extLst>
          </p:cNvPr>
          <p:cNvSpPr txBox="1"/>
          <p:nvPr/>
        </p:nvSpPr>
        <p:spPr>
          <a:xfrm>
            <a:off x="94034" y="2173908"/>
            <a:ext cx="3590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お昼のお弁当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みんなで一緒に楽しく食べようね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絵具、マジック、筆記用具、電卓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565678D-44B4-4103-9DA8-F948C6922036}"/>
              </a:ext>
            </a:extLst>
          </p:cNvPr>
          <p:cNvSpPr txBox="1"/>
          <p:nvPr/>
        </p:nvSpPr>
        <p:spPr>
          <a:xfrm>
            <a:off x="132522" y="5871714"/>
            <a:ext cx="7333120" cy="7150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0" bIns="0" rtlCol="0">
            <a:spAutoFit/>
          </a:bodyPr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本事業はすべてボランティアによって運営されています。本事業中に万一発生した事故については、特約保険の範囲において</a:t>
            </a:r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公社</a:t>
            </a:r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日野法人会 青年部会が責任を負い、これを超えるものについては、責任を免除頂きますのでご了承ください。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1179BDA-EA76-4403-97FC-9394490F7C8B}"/>
              </a:ext>
            </a:extLst>
          </p:cNvPr>
          <p:cNvSpPr/>
          <p:nvPr/>
        </p:nvSpPr>
        <p:spPr>
          <a:xfrm>
            <a:off x="132521" y="6841746"/>
            <a:ext cx="7293363" cy="4527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0" rIns="72000" bIns="108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</a:pP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400" spc="-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フリーマーケットではありませんので、不用品等の持ち寄りはご遠慮ください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2D2FC62-7F52-4661-AAFA-6565B76E3A9A}"/>
              </a:ext>
            </a:extLst>
          </p:cNvPr>
          <p:cNvSpPr/>
          <p:nvPr/>
        </p:nvSpPr>
        <p:spPr>
          <a:xfrm>
            <a:off x="212034" y="6629109"/>
            <a:ext cx="203132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保護者の皆さんへ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四角形: 対角を切り取る 37">
            <a:extLst>
              <a:ext uri="{FF2B5EF4-FFF2-40B4-BE49-F238E27FC236}">
                <a16:creationId xmlns:a16="http://schemas.microsoft.com/office/drawing/2014/main" id="{E705B1CA-708E-44C7-8571-C45C2C8F938A}"/>
              </a:ext>
            </a:extLst>
          </p:cNvPr>
          <p:cNvSpPr/>
          <p:nvPr/>
        </p:nvSpPr>
        <p:spPr>
          <a:xfrm>
            <a:off x="317842" y="3936006"/>
            <a:ext cx="3366814" cy="1835356"/>
          </a:xfrm>
          <a:prstGeom prst="snip2DiagRect">
            <a:avLst>
              <a:gd name="adj1" fmla="val 0"/>
              <a:gd name="adj2" fmla="val 632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36000" rIns="9144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０９：５０　集　合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１０：００　開　始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1100138"/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・進め方の説明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338263" indent="-171450">
              <a:buFont typeface="Arial" panose="020B0604020202020204" pitchFamily="34" charset="0"/>
              <a:buChar char="•"/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会社を作る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338263" indent="-171450">
              <a:buFont typeface="Arial" panose="020B0604020202020204" pitchFamily="34" charset="0"/>
              <a:buChar char="•"/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材料仕入・製造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第１部終了</a:t>
            </a:r>
          </a:p>
        </p:txBody>
      </p:sp>
      <p:sp>
        <p:nvSpPr>
          <p:cNvPr id="39" name="四角形: 対角を切り取る 38">
            <a:extLst>
              <a:ext uri="{FF2B5EF4-FFF2-40B4-BE49-F238E27FC236}">
                <a16:creationId xmlns:a16="http://schemas.microsoft.com/office/drawing/2014/main" id="{9190DEEF-7044-4673-A15D-6BC28874DE3E}"/>
              </a:ext>
            </a:extLst>
          </p:cNvPr>
          <p:cNvSpPr/>
          <p:nvPr/>
        </p:nvSpPr>
        <p:spPr>
          <a:xfrm>
            <a:off x="3952114" y="3921933"/>
            <a:ext cx="3540030" cy="1845270"/>
          </a:xfrm>
          <a:prstGeom prst="snip2DiagRect">
            <a:avLst>
              <a:gd name="adj1" fmla="val 0"/>
              <a:gd name="adj2" fmla="val 632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3600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０９：５０　集　合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１０：００　開　始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1338263"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・商品の作成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１３：３０　販売開始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１４：３０　販売終了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１５：００　決算等まとめ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１６：００　反省会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１７：００　終了・解散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A202E06B-ABC5-4E4B-802B-A10A0DC33CA9}"/>
              </a:ext>
            </a:extLst>
          </p:cNvPr>
          <p:cNvSpPr/>
          <p:nvPr/>
        </p:nvSpPr>
        <p:spPr>
          <a:xfrm>
            <a:off x="109328" y="4034159"/>
            <a:ext cx="318801" cy="13598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none" lIns="36000" tIns="36000" rIns="36000" bIns="36000" numCol="1" spcCol="0" rtlCol="0" fromWordArt="0" anchor="ctr" anchorCtr="1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部２月８日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A36635A1-AE83-4B33-9FC8-0811701D0356}"/>
              </a:ext>
            </a:extLst>
          </p:cNvPr>
          <p:cNvSpPr/>
          <p:nvPr/>
        </p:nvSpPr>
        <p:spPr>
          <a:xfrm>
            <a:off x="3751378" y="4034159"/>
            <a:ext cx="318801" cy="13598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none" lIns="36000" tIns="36000" rIns="36000" bIns="36000" numCol="1" spcCol="0" rtlCol="0" fromWordArt="0" anchor="ctr" anchorCtr="1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部２月９日</a:t>
            </a:r>
          </a:p>
        </p:txBody>
      </p:sp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CC245E1F-C8CD-47E5-8D3C-1761BEDF1A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656479"/>
              </p:ext>
            </p:extLst>
          </p:nvPr>
        </p:nvGraphicFramePr>
        <p:xfrm>
          <a:off x="165694" y="7897913"/>
          <a:ext cx="7260190" cy="2493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142">
                  <a:extLst>
                    <a:ext uri="{9D8B030D-6E8A-4147-A177-3AD203B41FA5}">
                      <a16:colId xmlns:a16="http://schemas.microsoft.com/office/drawing/2014/main" val="2265293143"/>
                    </a:ext>
                  </a:extLst>
                </a:gridCol>
                <a:gridCol w="3275997">
                  <a:extLst>
                    <a:ext uri="{9D8B030D-6E8A-4147-A177-3AD203B41FA5}">
                      <a16:colId xmlns:a16="http://schemas.microsoft.com/office/drawing/2014/main" val="588871367"/>
                    </a:ext>
                  </a:extLst>
                </a:gridCol>
                <a:gridCol w="217318">
                  <a:extLst>
                    <a:ext uri="{9D8B030D-6E8A-4147-A177-3AD203B41FA5}">
                      <a16:colId xmlns:a16="http://schemas.microsoft.com/office/drawing/2014/main" val="390886275"/>
                    </a:ext>
                  </a:extLst>
                </a:gridCol>
                <a:gridCol w="3260591">
                  <a:extLst>
                    <a:ext uri="{9D8B030D-6E8A-4147-A177-3AD203B41FA5}">
                      <a16:colId xmlns:a16="http://schemas.microsoft.com/office/drawing/2014/main" val="1884928176"/>
                    </a:ext>
                  </a:extLst>
                </a:gridCol>
                <a:gridCol w="253142">
                  <a:extLst>
                    <a:ext uri="{9D8B030D-6E8A-4147-A177-3AD203B41FA5}">
                      <a16:colId xmlns:a16="http://schemas.microsoft.com/office/drawing/2014/main" val="2474477466"/>
                    </a:ext>
                  </a:extLst>
                </a:gridCol>
              </a:tblGrid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492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氏名　　　　　　　　　　　　　　　男･女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申込年月日　　　　　年　　　月　　　日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33119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　　　　　　　　　　　　  満　　　才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保護者氏名　　　　　　　　　　　　　　㊞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739016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学校（　　　　　　　　  　）小学校　　年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住所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05960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将来の夢（なりたい職業）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569124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</a:t>
                      </a:r>
                      <a:r>
                        <a:rPr kumimoji="1" lang="ja-JP" altLang="en-US" sz="1200" dirty="0" err="1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ｰ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mail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＠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404818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緊急連絡先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494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698247"/>
                  </a:ext>
                </a:extLst>
              </a:tr>
            </a:tbl>
          </a:graphicData>
        </a:graphic>
      </p:graphicFrame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21EBC0DA-D3CA-4DAD-8210-5EED1B9E1D71}"/>
              </a:ext>
            </a:extLst>
          </p:cNvPr>
          <p:cNvSpPr/>
          <p:nvPr/>
        </p:nvSpPr>
        <p:spPr>
          <a:xfrm>
            <a:off x="200974" y="7550653"/>
            <a:ext cx="1716867" cy="40862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3240000" algn="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0" rIns="7200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参加申込書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7BDD3E8-39B5-4221-A4D0-A77F5A6B1712}"/>
              </a:ext>
            </a:extLst>
          </p:cNvPr>
          <p:cNvSpPr txBox="1"/>
          <p:nvPr/>
        </p:nvSpPr>
        <p:spPr>
          <a:xfrm>
            <a:off x="284543" y="7313379"/>
            <a:ext cx="7365799" cy="238363"/>
          </a:xfrm>
          <a:prstGeom prst="round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又はメールにて、１</a:t>
            </a:r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/2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４までにお申し込みください</a:t>
            </a:r>
            <a:r>
              <a:rPr kumimoji="1" lang="ja-JP" altLang="en-US" sz="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 </a:t>
            </a:r>
            <a:r>
              <a:rPr kumimoji="1" lang="ja-JP" altLang="en-US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定員１０名（応募多数の場合、抽選と致します。）</a:t>
            </a:r>
            <a:endPara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154E4748-1977-4D6E-A4F0-D7E6DD669798}"/>
              </a:ext>
            </a:extLst>
          </p:cNvPr>
          <p:cNvSpPr txBox="1"/>
          <p:nvPr/>
        </p:nvSpPr>
        <p:spPr>
          <a:xfrm>
            <a:off x="2390430" y="7933559"/>
            <a:ext cx="5081946" cy="153233"/>
          </a:xfrm>
          <a:prstGeom prst="round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ja-JP" altLang="en-US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お申込みされた方（応募多数の場合、抽選による当選者）には、後日案内状をお送りいたします。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171F1A8-DDB1-4033-BDA2-312E68D5446C}"/>
              </a:ext>
            </a:extLst>
          </p:cNvPr>
          <p:cNvSpPr txBox="1"/>
          <p:nvPr/>
        </p:nvSpPr>
        <p:spPr>
          <a:xfrm>
            <a:off x="279877" y="8154446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ふりがな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29FF54F-C87B-46F4-BCF3-C7AC4A8D571C}"/>
              </a:ext>
            </a:extLst>
          </p:cNvPr>
          <p:cNvSpPr txBox="1"/>
          <p:nvPr/>
        </p:nvSpPr>
        <p:spPr>
          <a:xfrm>
            <a:off x="2071643" y="7600051"/>
            <a:ext cx="5467919" cy="204311"/>
          </a:xfrm>
          <a:prstGeom prst="round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部の両方を通じた講座となります。</a:t>
            </a:r>
            <a:r>
              <a:rPr kumimoji="1" lang="ja-JP" altLang="en-US" sz="1200" b="1" spc="-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（片方のみの参加はできません。）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B57E8D0-5B65-4D3C-8C53-4FA2A46F456B}"/>
              </a:ext>
            </a:extLst>
          </p:cNvPr>
          <p:cNvSpPr txBox="1"/>
          <p:nvPr/>
        </p:nvSpPr>
        <p:spPr>
          <a:xfrm>
            <a:off x="4339877" y="8057993"/>
            <a:ext cx="3116238" cy="153233"/>
          </a:xfrm>
          <a:prstGeom prst="round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案内状の発送をもって抽選の発表とさせていただきます。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0332B32-256D-420A-B15B-8C5397ECF0CB}"/>
              </a:ext>
            </a:extLst>
          </p:cNvPr>
          <p:cNvSpPr/>
          <p:nvPr/>
        </p:nvSpPr>
        <p:spPr>
          <a:xfrm>
            <a:off x="254704" y="10368169"/>
            <a:ext cx="708217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個人情報の取扱い　お申し込みいただきました個人情報は、イベント開催に伴う参加者の確認、連絡等の目的のみに使用いたします。　</a:t>
            </a:r>
          </a:p>
        </p:txBody>
      </p:sp>
    </p:spTree>
    <p:extLst>
      <p:ext uri="{BB962C8B-B14F-4D97-AF65-F5344CB8AC3E}">
        <p14:creationId xmlns:p14="http://schemas.microsoft.com/office/powerpoint/2010/main" val="350264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D1AE7FF2-95F4-4377-83B3-AC36D7D1D586}"/>
              </a:ext>
            </a:extLst>
          </p:cNvPr>
          <p:cNvGrpSpPr/>
          <p:nvPr/>
        </p:nvGrpSpPr>
        <p:grpSpPr>
          <a:xfrm>
            <a:off x="111952" y="2231645"/>
            <a:ext cx="7335769" cy="6228521"/>
            <a:chOff x="111953" y="2332383"/>
            <a:chExt cx="7335769" cy="6228521"/>
          </a:xfrm>
        </p:grpSpPr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917BD96F-5A33-4BE5-A25E-F6AB1982E429}"/>
                </a:ext>
              </a:extLst>
            </p:cNvPr>
            <p:cNvSpPr/>
            <p:nvPr/>
          </p:nvSpPr>
          <p:spPr>
            <a:xfrm>
              <a:off x="111953" y="2332383"/>
              <a:ext cx="7335769" cy="622852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51F70FFF-C758-4871-A573-607422BDF911}"/>
                </a:ext>
              </a:extLst>
            </p:cNvPr>
            <p:cNvGrpSpPr/>
            <p:nvPr/>
          </p:nvGrpSpPr>
          <p:grpSpPr>
            <a:xfrm>
              <a:off x="256393" y="2528474"/>
              <a:ext cx="7035270" cy="5886657"/>
              <a:chOff x="256393" y="2528474"/>
              <a:chExt cx="7035270" cy="5886657"/>
            </a:xfrm>
          </p:grpSpPr>
          <p:grpSp>
            <p:nvGrpSpPr>
              <p:cNvPr id="30" name="グループ化 29">
                <a:extLst>
                  <a:ext uri="{FF2B5EF4-FFF2-40B4-BE49-F238E27FC236}">
                    <a16:creationId xmlns:a16="http://schemas.microsoft.com/office/drawing/2014/main" id="{87D1F6A6-4F3F-4893-B661-8B4C924FDF4B}"/>
                  </a:ext>
                </a:extLst>
              </p:cNvPr>
              <p:cNvGrpSpPr/>
              <p:nvPr/>
            </p:nvGrpSpPr>
            <p:grpSpPr>
              <a:xfrm>
                <a:off x="268011" y="8010939"/>
                <a:ext cx="7023652" cy="304800"/>
                <a:chOff x="251791" y="6506815"/>
                <a:chExt cx="7023652" cy="516837"/>
              </a:xfrm>
            </p:grpSpPr>
            <p:cxnSp>
              <p:nvCxnSpPr>
                <p:cNvPr id="4" name="直線コネクタ 3">
                  <a:extLst>
                    <a:ext uri="{FF2B5EF4-FFF2-40B4-BE49-F238E27FC236}">
                      <a16:creationId xmlns:a16="http://schemas.microsoft.com/office/drawing/2014/main" id="{29F49F44-823F-4B4B-9566-E7D840D29D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1791" y="6765232"/>
                  <a:ext cx="7023652" cy="0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直線コネクタ 5">
                  <a:extLst>
                    <a:ext uri="{FF2B5EF4-FFF2-40B4-BE49-F238E27FC236}">
                      <a16:creationId xmlns:a16="http://schemas.microsoft.com/office/drawing/2014/main" id="{5A3D74FC-3033-4518-BAF7-1962B6DBA8E0}"/>
                    </a:ext>
                  </a:extLst>
                </p:cNvPr>
                <p:cNvCxnSpPr/>
                <p:nvPr/>
              </p:nvCxnSpPr>
              <p:spPr>
                <a:xfrm>
                  <a:off x="437321" y="6506815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直線コネクタ 6">
                  <a:extLst>
                    <a:ext uri="{FF2B5EF4-FFF2-40B4-BE49-F238E27FC236}">
                      <a16:creationId xmlns:a16="http://schemas.microsoft.com/office/drawing/2014/main" id="{983CCE90-F75C-4839-8D9E-3665D346E972}"/>
                    </a:ext>
                  </a:extLst>
                </p:cNvPr>
                <p:cNvCxnSpPr/>
                <p:nvPr/>
              </p:nvCxnSpPr>
              <p:spPr>
                <a:xfrm>
                  <a:off x="733688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直線コネクタ 7">
                  <a:extLst>
                    <a:ext uri="{FF2B5EF4-FFF2-40B4-BE49-F238E27FC236}">
                      <a16:creationId xmlns:a16="http://schemas.microsoft.com/office/drawing/2014/main" id="{ACD0691E-A944-4FAE-874F-A311DA240B76}"/>
                    </a:ext>
                  </a:extLst>
                </p:cNvPr>
                <p:cNvCxnSpPr/>
                <p:nvPr/>
              </p:nvCxnSpPr>
              <p:spPr>
                <a:xfrm>
                  <a:off x="1030055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直線コネクタ 8">
                  <a:extLst>
                    <a:ext uri="{FF2B5EF4-FFF2-40B4-BE49-F238E27FC236}">
                      <a16:creationId xmlns:a16="http://schemas.microsoft.com/office/drawing/2014/main" id="{EFF1E37A-8121-4D4C-ACE8-109CBE026A2C}"/>
                    </a:ext>
                  </a:extLst>
                </p:cNvPr>
                <p:cNvCxnSpPr/>
                <p:nvPr/>
              </p:nvCxnSpPr>
              <p:spPr>
                <a:xfrm>
                  <a:off x="1326422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線コネクタ 9">
                  <a:extLst>
                    <a:ext uri="{FF2B5EF4-FFF2-40B4-BE49-F238E27FC236}">
                      <a16:creationId xmlns:a16="http://schemas.microsoft.com/office/drawing/2014/main" id="{B7ADED59-8285-4496-A544-2E8A9AC91C27}"/>
                    </a:ext>
                  </a:extLst>
                </p:cNvPr>
                <p:cNvCxnSpPr/>
                <p:nvPr/>
              </p:nvCxnSpPr>
              <p:spPr>
                <a:xfrm>
                  <a:off x="1622789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コネクタ 10">
                  <a:extLst>
                    <a:ext uri="{FF2B5EF4-FFF2-40B4-BE49-F238E27FC236}">
                      <a16:creationId xmlns:a16="http://schemas.microsoft.com/office/drawing/2014/main" id="{8317D1A5-B87C-4FE1-B01F-4168474C5D85}"/>
                    </a:ext>
                  </a:extLst>
                </p:cNvPr>
                <p:cNvCxnSpPr/>
                <p:nvPr/>
              </p:nvCxnSpPr>
              <p:spPr>
                <a:xfrm>
                  <a:off x="1919156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線コネクタ 11">
                  <a:extLst>
                    <a:ext uri="{FF2B5EF4-FFF2-40B4-BE49-F238E27FC236}">
                      <a16:creationId xmlns:a16="http://schemas.microsoft.com/office/drawing/2014/main" id="{FEB0C6A7-0494-4098-9D35-40774A6E48ED}"/>
                    </a:ext>
                  </a:extLst>
                </p:cNvPr>
                <p:cNvCxnSpPr/>
                <p:nvPr/>
              </p:nvCxnSpPr>
              <p:spPr>
                <a:xfrm>
                  <a:off x="2215523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線コネクタ 12">
                  <a:extLst>
                    <a:ext uri="{FF2B5EF4-FFF2-40B4-BE49-F238E27FC236}">
                      <a16:creationId xmlns:a16="http://schemas.microsoft.com/office/drawing/2014/main" id="{02BE2ABD-3764-485C-B2D7-4BA7A3665C58}"/>
                    </a:ext>
                  </a:extLst>
                </p:cNvPr>
                <p:cNvCxnSpPr/>
                <p:nvPr/>
              </p:nvCxnSpPr>
              <p:spPr>
                <a:xfrm>
                  <a:off x="2511890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コネクタ 13">
                  <a:extLst>
                    <a:ext uri="{FF2B5EF4-FFF2-40B4-BE49-F238E27FC236}">
                      <a16:creationId xmlns:a16="http://schemas.microsoft.com/office/drawing/2014/main" id="{03914856-1660-4A36-BFB8-07B1F4C00782}"/>
                    </a:ext>
                  </a:extLst>
                </p:cNvPr>
                <p:cNvCxnSpPr/>
                <p:nvPr/>
              </p:nvCxnSpPr>
              <p:spPr>
                <a:xfrm>
                  <a:off x="2808257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線コネクタ 14">
                  <a:extLst>
                    <a:ext uri="{FF2B5EF4-FFF2-40B4-BE49-F238E27FC236}">
                      <a16:creationId xmlns:a16="http://schemas.microsoft.com/office/drawing/2014/main" id="{11B44DFA-83AB-4AF3-B0C1-16E492461580}"/>
                    </a:ext>
                  </a:extLst>
                </p:cNvPr>
                <p:cNvCxnSpPr/>
                <p:nvPr/>
              </p:nvCxnSpPr>
              <p:spPr>
                <a:xfrm>
                  <a:off x="3104624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コネクタ 15">
                  <a:extLst>
                    <a:ext uri="{FF2B5EF4-FFF2-40B4-BE49-F238E27FC236}">
                      <a16:creationId xmlns:a16="http://schemas.microsoft.com/office/drawing/2014/main" id="{71872674-BFD6-449F-A8D4-F9637A2ED4DF}"/>
                    </a:ext>
                  </a:extLst>
                </p:cNvPr>
                <p:cNvCxnSpPr/>
                <p:nvPr/>
              </p:nvCxnSpPr>
              <p:spPr>
                <a:xfrm>
                  <a:off x="3400991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線コネクタ 16">
                  <a:extLst>
                    <a:ext uri="{FF2B5EF4-FFF2-40B4-BE49-F238E27FC236}">
                      <a16:creationId xmlns:a16="http://schemas.microsoft.com/office/drawing/2014/main" id="{35916EB5-9733-4350-9603-9AECC7E2B9F6}"/>
                    </a:ext>
                  </a:extLst>
                </p:cNvPr>
                <p:cNvCxnSpPr/>
                <p:nvPr/>
              </p:nvCxnSpPr>
              <p:spPr>
                <a:xfrm>
                  <a:off x="3697358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線コネクタ 17">
                  <a:extLst>
                    <a:ext uri="{FF2B5EF4-FFF2-40B4-BE49-F238E27FC236}">
                      <a16:creationId xmlns:a16="http://schemas.microsoft.com/office/drawing/2014/main" id="{49E772F9-33B1-4D8B-AD39-1B1DD26C370A}"/>
                    </a:ext>
                  </a:extLst>
                </p:cNvPr>
                <p:cNvCxnSpPr/>
                <p:nvPr/>
              </p:nvCxnSpPr>
              <p:spPr>
                <a:xfrm>
                  <a:off x="3993725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線コネクタ 18">
                  <a:extLst>
                    <a:ext uri="{FF2B5EF4-FFF2-40B4-BE49-F238E27FC236}">
                      <a16:creationId xmlns:a16="http://schemas.microsoft.com/office/drawing/2014/main" id="{21B822CE-CA9C-4102-8705-471922BA89AB}"/>
                    </a:ext>
                  </a:extLst>
                </p:cNvPr>
                <p:cNvCxnSpPr/>
                <p:nvPr/>
              </p:nvCxnSpPr>
              <p:spPr>
                <a:xfrm>
                  <a:off x="4290092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線コネクタ 19">
                  <a:extLst>
                    <a:ext uri="{FF2B5EF4-FFF2-40B4-BE49-F238E27FC236}">
                      <a16:creationId xmlns:a16="http://schemas.microsoft.com/office/drawing/2014/main" id="{15534313-BAD4-4C27-B95E-6853B1D105F1}"/>
                    </a:ext>
                  </a:extLst>
                </p:cNvPr>
                <p:cNvCxnSpPr/>
                <p:nvPr/>
              </p:nvCxnSpPr>
              <p:spPr>
                <a:xfrm>
                  <a:off x="4586459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線コネクタ 20">
                  <a:extLst>
                    <a:ext uri="{FF2B5EF4-FFF2-40B4-BE49-F238E27FC236}">
                      <a16:creationId xmlns:a16="http://schemas.microsoft.com/office/drawing/2014/main" id="{AD07560D-9DB5-416E-9630-0EE57F8CAA30}"/>
                    </a:ext>
                  </a:extLst>
                </p:cNvPr>
                <p:cNvCxnSpPr/>
                <p:nvPr/>
              </p:nvCxnSpPr>
              <p:spPr>
                <a:xfrm>
                  <a:off x="4882826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コネクタ 21">
                  <a:extLst>
                    <a:ext uri="{FF2B5EF4-FFF2-40B4-BE49-F238E27FC236}">
                      <a16:creationId xmlns:a16="http://schemas.microsoft.com/office/drawing/2014/main" id="{A32FF354-7782-44C7-97F8-72A49B3B418B}"/>
                    </a:ext>
                  </a:extLst>
                </p:cNvPr>
                <p:cNvCxnSpPr/>
                <p:nvPr/>
              </p:nvCxnSpPr>
              <p:spPr>
                <a:xfrm>
                  <a:off x="5179193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BECCFF84-7793-47CF-8C49-8FFB3C43F395}"/>
                    </a:ext>
                  </a:extLst>
                </p:cNvPr>
                <p:cNvCxnSpPr/>
                <p:nvPr/>
              </p:nvCxnSpPr>
              <p:spPr>
                <a:xfrm>
                  <a:off x="5475560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直線コネクタ 23">
                  <a:extLst>
                    <a:ext uri="{FF2B5EF4-FFF2-40B4-BE49-F238E27FC236}">
                      <a16:creationId xmlns:a16="http://schemas.microsoft.com/office/drawing/2014/main" id="{65E1DF8C-20C0-485C-8D26-2F68AD7FDF61}"/>
                    </a:ext>
                  </a:extLst>
                </p:cNvPr>
                <p:cNvCxnSpPr/>
                <p:nvPr/>
              </p:nvCxnSpPr>
              <p:spPr>
                <a:xfrm>
                  <a:off x="5771927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線コネクタ 24">
                  <a:extLst>
                    <a:ext uri="{FF2B5EF4-FFF2-40B4-BE49-F238E27FC236}">
                      <a16:creationId xmlns:a16="http://schemas.microsoft.com/office/drawing/2014/main" id="{89852F06-FC1C-4038-B0F6-4B8E034CF093}"/>
                    </a:ext>
                  </a:extLst>
                </p:cNvPr>
                <p:cNvCxnSpPr/>
                <p:nvPr/>
              </p:nvCxnSpPr>
              <p:spPr>
                <a:xfrm>
                  <a:off x="6068294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線コネクタ 25">
                  <a:extLst>
                    <a:ext uri="{FF2B5EF4-FFF2-40B4-BE49-F238E27FC236}">
                      <a16:creationId xmlns:a16="http://schemas.microsoft.com/office/drawing/2014/main" id="{AC0F6273-8A87-45A3-938B-19F9E2F372D1}"/>
                    </a:ext>
                  </a:extLst>
                </p:cNvPr>
                <p:cNvCxnSpPr/>
                <p:nvPr/>
              </p:nvCxnSpPr>
              <p:spPr>
                <a:xfrm>
                  <a:off x="6364661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直線コネクタ 26">
                  <a:extLst>
                    <a:ext uri="{FF2B5EF4-FFF2-40B4-BE49-F238E27FC236}">
                      <a16:creationId xmlns:a16="http://schemas.microsoft.com/office/drawing/2014/main" id="{9656C151-A6AB-4131-B0DB-18A6DE6EDBBC}"/>
                    </a:ext>
                  </a:extLst>
                </p:cNvPr>
                <p:cNvCxnSpPr/>
                <p:nvPr/>
              </p:nvCxnSpPr>
              <p:spPr>
                <a:xfrm>
                  <a:off x="6661028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線コネクタ 27">
                  <a:extLst>
                    <a:ext uri="{FF2B5EF4-FFF2-40B4-BE49-F238E27FC236}">
                      <a16:creationId xmlns:a16="http://schemas.microsoft.com/office/drawing/2014/main" id="{5FD78573-39B1-43A5-98A8-C4F29429F77A}"/>
                    </a:ext>
                  </a:extLst>
                </p:cNvPr>
                <p:cNvCxnSpPr/>
                <p:nvPr/>
              </p:nvCxnSpPr>
              <p:spPr>
                <a:xfrm>
                  <a:off x="6957391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E2E1762A-5316-4A0D-8256-7421ACF7EFBE}"/>
                  </a:ext>
                </a:extLst>
              </p:cNvPr>
              <p:cNvSpPr/>
              <p:nvPr/>
            </p:nvSpPr>
            <p:spPr>
              <a:xfrm>
                <a:off x="1046924" y="7911548"/>
                <a:ext cx="2213113" cy="503583"/>
              </a:xfrm>
              <a:prstGeom prst="roundRect">
                <a:avLst/>
              </a:prstGeom>
              <a:solidFill>
                <a:schemeClr val="bg1"/>
              </a:solidFill>
              <a:ln w="984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2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豊田駅</a:t>
                </a:r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64AE4286-D8D2-4D14-B940-F80E802D2F51}"/>
                  </a:ext>
                </a:extLst>
              </p:cNvPr>
              <p:cNvSpPr/>
              <p:nvPr/>
            </p:nvSpPr>
            <p:spPr>
              <a:xfrm>
                <a:off x="473100" y="2528474"/>
                <a:ext cx="6818555" cy="5290311"/>
              </a:xfrm>
              <a:custGeom>
                <a:avLst/>
                <a:gdLst>
                  <a:gd name="connsiteX0" fmla="*/ 1674314 w 6818555"/>
                  <a:gd name="connsiteY0" fmla="*/ 6715544 h 7341707"/>
                  <a:gd name="connsiteX1" fmla="*/ 1248139 w 6818555"/>
                  <a:gd name="connsiteY1" fmla="*/ 6871254 h 7341707"/>
                  <a:gd name="connsiteX2" fmla="*/ 1674314 w 6818555"/>
                  <a:gd name="connsiteY2" fmla="*/ 7026964 h 7341707"/>
                  <a:gd name="connsiteX3" fmla="*/ 2100489 w 6818555"/>
                  <a:gd name="connsiteY3" fmla="*/ 6871254 h 7341707"/>
                  <a:gd name="connsiteX4" fmla="*/ 1674314 w 6818555"/>
                  <a:gd name="connsiteY4" fmla="*/ 6715544 h 7341707"/>
                  <a:gd name="connsiteX5" fmla="*/ 1474971 w 6818555"/>
                  <a:gd name="connsiteY5" fmla="*/ 0 h 7341707"/>
                  <a:gd name="connsiteX6" fmla="*/ 1915262 w 6818555"/>
                  <a:gd name="connsiteY6" fmla="*/ 0 h 7341707"/>
                  <a:gd name="connsiteX7" fmla="*/ 1915262 w 6818555"/>
                  <a:gd name="connsiteY7" fmla="*/ 4374703 h 7341707"/>
                  <a:gd name="connsiteX8" fmla="*/ 6818555 w 6818555"/>
                  <a:gd name="connsiteY8" fmla="*/ 4374703 h 7341707"/>
                  <a:gd name="connsiteX9" fmla="*/ 6818555 w 6818555"/>
                  <a:gd name="connsiteY9" fmla="*/ 4679503 h 7341707"/>
                  <a:gd name="connsiteX10" fmla="*/ 1915262 w 6818555"/>
                  <a:gd name="connsiteY10" fmla="*/ 4679503 h 7341707"/>
                  <a:gd name="connsiteX11" fmla="*/ 1915262 w 6818555"/>
                  <a:gd name="connsiteY11" fmla="*/ 6428419 h 7341707"/>
                  <a:gd name="connsiteX12" fmla="*/ 1962714 w 6818555"/>
                  <a:gd name="connsiteY12" fmla="*/ 6437772 h 7341707"/>
                  <a:gd name="connsiteX13" fmla="*/ 2415233 w 6818555"/>
                  <a:gd name="connsiteY13" fmla="*/ 6871254 h 7341707"/>
                  <a:gd name="connsiteX14" fmla="*/ 1674315 w 6818555"/>
                  <a:gd name="connsiteY14" fmla="*/ 7341707 h 7341707"/>
                  <a:gd name="connsiteX15" fmla="*/ 933397 w 6818555"/>
                  <a:gd name="connsiteY15" fmla="*/ 6871254 h 7341707"/>
                  <a:gd name="connsiteX16" fmla="*/ 1385916 w 6818555"/>
                  <a:gd name="connsiteY16" fmla="*/ 6437772 h 7341707"/>
                  <a:gd name="connsiteX17" fmla="*/ 1474971 w 6818555"/>
                  <a:gd name="connsiteY17" fmla="*/ 6420219 h 7341707"/>
                  <a:gd name="connsiteX18" fmla="*/ 1474971 w 6818555"/>
                  <a:gd name="connsiteY18" fmla="*/ 4679503 h 7341707"/>
                  <a:gd name="connsiteX19" fmla="*/ 0 w 6818555"/>
                  <a:gd name="connsiteY19" fmla="*/ 4679503 h 7341707"/>
                  <a:gd name="connsiteX20" fmla="*/ 0 w 6818555"/>
                  <a:gd name="connsiteY20" fmla="*/ 4374703 h 7341707"/>
                  <a:gd name="connsiteX21" fmla="*/ 1474971 w 6818555"/>
                  <a:gd name="connsiteY21" fmla="*/ 4374703 h 7341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818555" h="7341707">
                    <a:moveTo>
                      <a:pt x="1674314" y="6715544"/>
                    </a:moveTo>
                    <a:cubicBezTo>
                      <a:pt x="1438944" y="6715544"/>
                      <a:pt x="1248139" y="6785258"/>
                      <a:pt x="1248139" y="6871254"/>
                    </a:cubicBezTo>
                    <a:cubicBezTo>
                      <a:pt x="1248139" y="6957250"/>
                      <a:pt x="1438944" y="7026964"/>
                      <a:pt x="1674314" y="7026964"/>
                    </a:cubicBezTo>
                    <a:cubicBezTo>
                      <a:pt x="1909684" y="7026964"/>
                      <a:pt x="2100489" y="6957250"/>
                      <a:pt x="2100489" y="6871254"/>
                    </a:cubicBezTo>
                    <a:cubicBezTo>
                      <a:pt x="2100489" y="6785258"/>
                      <a:pt x="1909684" y="6715544"/>
                      <a:pt x="1674314" y="6715544"/>
                    </a:cubicBezTo>
                    <a:close/>
                    <a:moveTo>
                      <a:pt x="1474971" y="0"/>
                    </a:moveTo>
                    <a:lnTo>
                      <a:pt x="1915262" y="0"/>
                    </a:lnTo>
                    <a:lnTo>
                      <a:pt x="1915262" y="4374703"/>
                    </a:lnTo>
                    <a:lnTo>
                      <a:pt x="6818555" y="4374703"/>
                    </a:lnTo>
                    <a:lnTo>
                      <a:pt x="6818555" y="4679503"/>
                    </a:lnTo>
                    <a:lnTo>
                      <a:pt x="1915262" y="4679503"/>
                    </a:lnTo>
                    <a:lnTo>
                      <a:pt x="1915262" y="6428419"/>
                    </a:lnTo>
                    <a:lnTo>
                      <a:pt x="1962714" y="6437772"/>
                    </a:lnTo>
                    <a:cubicBezTo>
                      <a:pt x="2228641" y="6509190"/>
                      <a:pt x="2415233" y="6676386"/>
                      <a:pt x="2415233" y="6871254"/>
                    </a:cubicBezTo>
                    <a:cubicBezTo>
                      <a:pt x="2415233" y="7131078"/>
                      <a:pt x="2083513" y="7341707"/>
                      <a:pt x="1674315" y="7341707"/>
                    </a:cubicBezTo>
                    <a:cubicBezTo>
                      <a:pt x="1265117" y="7341707"/>
                      <a:pt x="933397" y="7131078"/>
                      <a:pt x="933397" y="6871254"/>
                    </a:cubicBezTo>
                    <a:cubicBezTo>
                      <a:pt x="933397" y="6676386"/>
                      <a:pt x="1119990" y="6509190"/>
                      <a:pt x="1385916" y="6437772"/>
                    </a:cubicBezTo>
                    <a:lnTo>
                      <a:pt x="1474971" y="6420219"/>
                    </a:lnTo>
                    <a:lnTo>
                      <a:pt x="1474971" y="4679503"/>
                    </a:lnTo>
                    <a:lnTo>
                      <a:pt x="0" y="4679503"/>
                    </a:lnTo>
                    <a:lnTo>
                      <a:pt x="0" y="4374703"/>
                    </a:lnTo>
                    <a:lnTo>
                      <a:pt x="1474971" y="4374703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7907D148-4C13-415B-9CEA-F141264E2C9D}"/>
                  </a:ext>
                </a:extLst>
              </p:cNvPr>
              <p:cNvSpPr/>
              <p:nvPr/>
            </p:nvSpPr>
            <p:spPr>
              <a:xfrm>
                <a:off x="3260037" y="2703444"/>
                <a:ext cx="3620811" cy="2072620"/>
              </a:xfrm>
              <a:custGeom>
                <a:avLst/>
                <a:gdLst>
                  <a:gd name="connsiteX0" fmla="*/ 0 w 3313044"/>
                  <a:gd name="connsiteY0" fmla="*/ 2504661 h 3260035"/>
                  <a:gd name="connsiteX1" fmla="*/ 715618 w 3313044"/>
                  <a:gd name="connsiteY1" fmla="*/ 3260035 h 3260035"/>
                  <a:gd name="connsiteX2" fmla="*/ 3313044 w 3313044"/>
                  <a:gd name="connsiteY2" fmla="*/ 3260035 h 3260035"/>
                  <a:gd name="connsiteX3" fmla="*/ 3313044 w 3313044"/>
                  <a:gd name="connsiteY3" fmla="*/ 0 h 3260035"/>
                  <a:gd name="connsiteX4" fmla="*/ 145774 w 3313044"/>
                  <a:gd name="connsiteY4" fmla="*/ 0 h 3260035"/>
                  <a:gd name="connsiteX5" fmla="*/ 145774 w 3313044"/>
                  <a:gd name="connsiteY5" fmla="*/ 2597426 h 3260035"/>
                  <a:gd name="connsiteX0" fmla="*/ 13252 w 3167270"/>
                  <a:gd name="connsiteY0" fmla="*/ 2584174 h 3260035"/>
                  <a:gd name="connsiteX1" fmla="*/ 569844 w 3167270"/>
                  <a:gd name="connsiteY1" fmla="*/ 3260035 h 3260035"/>
                  <a:gd name="connsiteX2" fmla="*/ 3167270 w 3167270"/>
                  <a:gd name="connsiteY2" fmla="*/ 3260035 h 3260035"/>
                  <a:gd name="connsiteX3" fmla="*/ 3167270 w 3167270"/>
                  <a:gd name="connsiteY3" fmla="*/ 0 h 3260035"/>
                  <a:gd name="connsiteX4" fmla="*/ 0 w 3167270"/>
                  <a:gd name="connsiteY4" fmla="*/ 0 h 3260035"/>
                  <a:gd name="connsiteX5" fmla="*/ 0 w 3167270"/>
                  <a:gd name="connsiteY5" fmla="*/ 2597426 h 32600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67270" h="3260035">
                    <a:moveTo>
                      <a:pt x="13252" y="2584174"/>
                    </a:moveTo>
                    <a:lnTo>
                      <a:pt x="569844" y="3260035"/>
                    </a:lnTo>
                    <a:lnTo>
                      <a:pt x="3167270" y="3260035"/>
                    </a:lnTo>
                    <a:lnTo>
                      <a:pt x="3167270" y="0"/>
                    </a:lnTo>
                    <a:lnTo>
                      <a:pt x="0" y="0"/>
                    </a:lnTo>
                    <a:lnTo>
                      <a:pt x="0" y="2597426"/>
                    </a:lnTo>
                  </a:path>
                </a:pathLst>
              </a:custGeom>
              <a:solidFill>
                <a:srgbClr val="E3A4C1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4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イオンモール</a:t>
                </a:r>
                <a:endParaRPr kumimoji="1" lang="en-US" altLang="ja-JP" sz="4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  <a:p>
                <a:pPr algn="ctr"/>
                <a:r>
                  <a:rPr kumimoji="1" lang="ja-JP" altLang="en-US" sz="4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多摩平の森</a:t>
                </a:r>
              </a:p>
            </p:txBody>
          </p:sp>
          <p:sp>
            <p:nvSpPr>
              <p:cNvPr id="38" name="直方体 37">
                <a:extLst>
                  <a:ext uri="{FF2B5EF4-FFF2-40B4-BE49-F238E27FC236}">
                    <a16:creationId xmlns:a16="http://schemas.microsoft.com/office/drawing/2014/main" id="{DD00924C-05D0-4125-BB08-D595D4664369}"/>
                  </a:ext>
                </a:extLst>
              </p:cNvPr>
              <p:cNvSpPr/>
              <p:nvPr/>
            </p:nvSpPr>
            <p:spPr>
              <a:xfrm>
                <a:off x="1168463" y="4551570"/>
                <a:ext cx="698105" cy="795130"/>
              </a:xfrm>
              <a:prstGeom prst="cube">
                <a:avLst>
                  <a:gd name="adj" fmla="val 18293"/>
                </a:avLst>
              </a:prstGeom>
              <a:solidFill>
                <a:schemeClr val="bg1"/>
              </a:solidFill>
              <a:ln w="444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直方体 38">
                <a:extLst>
                  <a:ext uri="{FF2B5EF4-FFF2-40B4-BE49-F238E27FC236}">
                    <a16:creationId xmlns:a16="http://schemas.microsoft.com/office/drawing/2014/main" id="{304417E9-7A51-4B1D-82CA-85F7F38CEBFC}"/>
                  </a:ext>
                </a:extLst>
              </p:cNvPr>
              <p:cNvSpPr/>
              <p:nvPr/>
            </p:nvSpPr>
            <p:spPr>
              <a:xfrm>
                <a:off x="2475424" y="6207299"/>
                <a:ext cx="698105" cy="795130"/>
              </a:xfrm>
              <a:prstGeom prst="cube">
                <a:avLst>
                  <a:gd name="adj" fmla="val 18293"/>
                </a:avLst>
              </a:prstGeom>
              <a:solidFill>
                <a:schemeClr val="bg1"/>
              </a:solidFill>
              <a:ln w="444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四角形: 角を丸くする 40">
                <a:extLst>
                  <a:ext uri="{FF2B5EF4-FFF2-40B4-BE49-F238E27FC236}">
                    <a16:creationId xmlns:a16="http://schemas.microsoft.com/office/drawing/2014/main" id="{AFEE99B2-666D-491C-BA79-2EDD731266AD}"/>
                  </a:ext>
                </a:extLst>
              </p:cNvPr>
              <p:cNvSpPr/>
              <p:nvPr/>
            </p:nvSpPr>
            <p:spPr>
              <a:xfrm>
                <a:off x="3173529" y="6276429"/>
                <a:ext cx="1526128" cy="578882"/>
              </a:xfrm>
              <a:prstGeom prst="roundRect">
                <a:avLst/>
              </a:prstGeom>
              <a:noFill/>
              <a:ln w="984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kumimoji="1" lang="ja-JP" altLang="en-US" sz="2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たましん</a:t>
                </a:r>
              </a:p>
            </p:txBody>
          </p:sp>
          <p:sp>
            <p:nvSpPr>
              <p:cNvPr id="42" name="四角形: 角を丸くする 41">
                <a:extLst>
                  <a:ext uri="{FF2B5EF4-FFF2-40B4-BE49-F238E27FC236}">
                    <a16:creationId xmlns:a16="http://schemas.microsoft.com/office/drawing/2014/main" id="{C8AD9FC4-C89F-476A-806A-C76002866F48}"/>
                  </a:ext>
                </a:extLst>
              </p:cNvPr>
              <p:cNvSpPr/>
              <p:nvPr/>
            </p:nvSpPr>
            <p:spPr>
              <a:xfrm>
                <a:off x="256393" y="3873296"/>
                <a:ext cx="1239104" cy="578882"/>
              </a:xfrm>
              <a:prstGeom prst="roundRect">
                <a:avLst/>
              </a:prstGeom>
              <a:noFill/>
              <a:ln w="984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kumimoji="1" lang="ja-JP" altLang="en-US" sz="2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みずほ</a:t>
                </a:r>
              </a:p>
            </p:txBody>
          </p: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884F2A80-DEDB-4843-830D-E82FBA00F4CA}"/>
                  </a:ext>
                </a:extLst>
              </p:cNvPr>
              <p:cNvSpPr txBox="1"/>
              <p:nvPr/>
            </p:nvSpPr>
            <p:spPr>
              <a:xfrm>
                <a:off x="2902140" y="4917012"/>
                <a:ext cx="42883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3200" dirty="0">
                    <a:solidFill>
                      <a:srgbClr val="FF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販売会場は店舗の３階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6433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950</TotalTime>
  <Words>602</Words>
  <Application>Microsoft Office PowerPoint</Application>
  <PresentationFormat>ユーザー設定</PresentationFormat>
  <Paragraphs>83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HGP創英角ｺﾞｼｯｸUB</vt:lpstr>
      <vt:lpstr>HGP創英角ﾎﾟｯﾌﾟ体</vt:lpstr>
      <vt:lpstr>HG丸ｺﾞｼｯｸM-PRO</vt:lpstr>
      <vt:lpstr>HG創英角ｺﾞｼｯｸUB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Ito</dc:creator>
  <cp:lastModifiedBy>Ito</cp:lastModifiedBy>
  <cp:revision>54</cp:revision>
  <cp:lastPrinted>2018-08-01T08:25:01Z</cp:lastPrinted>
  <dcterms:created xsi:type="dcterms:W3CDTF">2018-06-04T07:46:53Z</dcterms:created>
  <dcterms:modified xsi:type="dcterms:W3CDTF">2020-01-07T00:29:38Z</dcterms:modified>
</cp:coreProperties>
</file>