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9" r:id="rId20"/>
    <p:sldId id="278" r:id="rId21"/>
  </p:sldIdLst>
  <p:sldSz cx="7559675" cy="10691813"/>
  <p:notesSz cx="7053263" cy="101869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FFCC"/>
    <a:srgbClr val="CCFFFF"/>
    <a:srgbClr val="FF66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232" y="6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3056414" cy="511119"/>
          </a:xfrm>
          <a:prstGeom prst="rect">
            <a:avLst/>
          </a:prstGeom>
        </p:spPr>
        <p:txBody>
          <a:bodyPr vert="horz" lIns="98469" tIns="49236" rIns="98469" bIns="4923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95217" y="3"/>
            <a:ext cx="3056414" cy="511119"/>
          </a:xfrm>
          <a:prstGeom prst="rect">
            <a:avLst/>
          </a:prstGeom>
        </p:spPr>
        <p:txBody>
          <a:bodyPr vert="horz" lIns="98469" tIns="49236" rIns="98469" bIns="49236" rtlCol="0"/>
          <a:lstStyle>
            <a:lvl1pPr algn="r">
              <a:defRPr sz="1300"/>
            </a:lvl1pPr>
          </a:lstStyle>
          <a:p>
            <a:fld id="{6DDDE46D-2FE4-45DF-B785-AC1E3C73D1F0}" type="datetimeFigureOut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1273175"/>
            <a:ext cx="2430463" cy="3438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69" tIns="49236" rIns="98469" bIns="4923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05327" y="4902491"/>
            <a:ext cx="5642610" cy="4011127"/>
          </a:xfrm>
          <a:prstGeom prst="rect">
            <a:avLst/>
          </a:prstGeom>
        </p:spPr>
        <p:txBody>
          <a:bodyPr vert="horz" lIns="98469" tIns="49236" rIns="98469" bIns="4923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675874"/>
            <a:ext cx="3056414" cy="511117"/>
          </a:xfrm>
          <a:prstGeom prst="rect">
            <a:avLst/>
          </a:prstGeom>
        </p:spPr>
        <p:txBody>
          <a:bodyPr vert="horz" lIns="98469" tIns="49236" rIns="98469" bIns="4923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95217" y="9675874"/>
            <a:ext cx="3056414" cy="511117"/>
          </a:xfrm>
          <a:prstGeom prst="rect">
            <a:avLst/>
          </a:prstGeom>
        </p:spPr>
        <p:txBody>
          <a:bodyPr vert="horz" lIns="98469" tIns="49236" rIns="98469" bIns="49236" rtlCol="0" anchor="b"/>
          <a:lstStyle>
            <a:lvl1pPr algn="r">
              <a:defRPr sz="1300"/>
            </a:lvl1pPr>
          </a:lstStyle>
          <a:p>
            <a:fld id="{F1A4F753-C062-4896-8FB4-4CD00928F7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75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D2EEA-04BC-465F-9AB2-A6E2F70458C4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32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AFC06-47B2-407E-A162-2061F9011C5F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3185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86E0C-5C17-4746-955B-34B7978DFA20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9548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298C8-C5EF-43C5-A6DF-02AA3BADBED9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1797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E9C38-E2E3-4A79-9C22-05B7A532ED14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5533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8F1F4-0C72-4405-AA20-6E9E87A1CE11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47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CA05-392B-455A-A762-91E49EE4B3D8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973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FECB0-6D81-46BB-82AB-34299A039BA2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359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28D7-D4C8-4A16-82F6-DCE9D7B371A9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5815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71AF0-16CC-47E8-827E-7D550BC897D3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559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4760-B732-419D-82E0-A68BB68C6811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514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A1E44-D9DE-43B0-B10B-7C3A2E0447D3}" type="datetime1">
              <a:rPr kumimoji="1" lang="ja-JP" altLang="en-US" smtClean="0"/>
              <a:t>2020/1/21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F1973-6A30-4A83-802D-672669E20D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19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BE39D0D-CBC4-47FA-867A-621D7850C7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546" y="3092261"/>
            <a:ext cx="6400799" cy="64371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50CA752-7DFA-4B32-8155-159A93037453}"/>
              </a:ext>
            </a:extLst>
          </p:cNvPr>
          <p:cNvSpPr txBox="1"/>
          <p:nvPr/>
        </p:nvSpPr>
        <p:spPr>
          <a:xfrm>
            <a:off x="2524194" y="340490"/>
            <a:ext cx="2511287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小学生起業家体験講座</a:t>
            </a: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97B090F3-5B86-443D-AC94-099606D6CF71}"/>
              </a:ext>
            </a:extLst>
          </p:cNvPr>
          <p:cNvGrpSpPr/>
          <p:nvPr/>
        </p:nvGrpSpPr>
        <p:grpSpPr>
          <a:xfrm>
            <a:off x="635327" y="1218886"/>
            <a:ext cx="6322063" cy="1378540"/>
            <a:chOff x="410041" y="887582"/>
            <a:chExt cx="4714892" cy="1258958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F8591C08-6956-44D2-AD6B-8B33410698B1}"/>
                </a:ext>
              </a:extLst>
            </p:cNvPr>
            <p:cNvSpPr txBox="1"/>
            <p:nvPr/>
          </p:nvSpPr>
          <p:spPr>
            <a:xfrm>
              <a:off x="410041" y="887583"/>
              <a:ext cx="4714892" cy="1258957"/>
            </a:xfrm>
            <a:prstGeom prst="rect">
              <a:avLst/>
            </a:prstGeom>
            <a:noFill/>
            <a:ln w="273050"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ja-JP" altLang="en-US" dirty="0">
                  <a:ln w="406400">
                    <a:solidFill>
                      <a:srgbClr val="CA037D"/>
                    </a:solidFill>
                  </a:ln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ちびっ子商店街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B71B5173-AA21-4F7C-9671-9E1701ABE6A3}"/>
                </a:ext>
              </a:extLst>
            </p:cNvPr>
            <p:cNvSpPr txBox="1"/>
            <p:nvPr/>
          </p:nvSpPr>
          <p:spPr>
            <a:xfrm>
              <a:off x="410041" y="887583"/>
              <a:ext cx="4714892" cy="12589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ja-JP" altLang="en-US" dirty="0">
                  <a:ln w="228600">
                    <a:solidFill>
                      <a:schemeClr val="bg1"/>
                    </a:solidFill>
                  </a:ln>
                  <a:solidFill>
                    <a:srgbClr val="FF00FF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ちびっ子商店街</a:t>
              </a:r>
            </a:p>
          </p:txBody>
        </p:sp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840ED3F8-5A71-4B85-A135-E30B2A7804F6}"/>
                </a:ext>
              </a:extLst>
            </p:cNvPr>
            <p:cNvSpPr txBox="1"/>
            <p:nvPr/>
          </p:nvSpPr>
          <p:spPr>
            <a:xfrm>
              <a:off x="410041" y="887582"/>
              <a:ext cx="4714892" cy="12589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kumimoji="1" lang="ja-JP" altLang="en-US" dirty="0">
                  <a:solidFill>
                    <a:srgbClr val="CA037D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ちびっ子商店街</a:t>
              </a:r>
            </a:p>
          </p:txBody>
        </p:sp>
      </p:grp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B8D23CA-A7C9-4850-B771-E247AF2664B8}"/>
              </a:ext>
            </a:extLst>
          </p:cNvPr>
          <p:cNvSpPr txBox="1"/>
          <p:nvPr/>
        </p:nvSpPr>
        <p:spPr>
          <a:xfrm>
            <a:off x="735495" y="2964421"/>
            <a:ext cx="6400800" cy="43732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今日は一日僕らが経営者！夢は日本一の大社長！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39381CE-9CBD-4BA3-B49A-AA749BF807E8}"/>
              </a:ext>
            </a:extLst>
          </p:cNvPr>
          <p:cNvSpPr txBox="1"/>
          <p:nvPr/>
        </p:nvSpPr>
        <p:spPr>
          <a:xfrm>
            <a:off x="2680251" y="3660687"/>
            <a:ext cx="2511287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テキスト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66AD4691-6D13-4A22-A369-862DE4B474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34846"/>
              </p:ext>
            </p:extLst>
          </p:nvPr>
        </p:nvGraphicFramePr>
        <p:xfrm>
          <a:off x="3796358" y="9596343"/>
          <a:ext cx="3529037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603">
                  <a:extLst>
                    <a:ext uri="{9D8B030D-6E8A-4147-A177-3AD203B41FA5}">
                      <a16:colId xmlns:a16="http://schemas.microsoft.com/office/drawing/2014/main" val="1355313874"/>
                    </a:ext>
                  </a:extLst>
                </a:gridCol>
                <a:gridCol w="2650434">
                  <a:extLst>
                    <a:ext uri="{9D8B030D-6E8A-4147-A177-3AD203B41FA5}">
                      <a16:colId xmlns:a16="http://schemas.microsoft.com/office/drawing/2014/main" val="541734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名前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99160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50C93C-5751-41E4-BE3E-79C67FC07EB8}"/>
              </a:ext>
            </a:extLst>
          </p:cNvPr>
          <p:cNvSpPr txBox="1"/>
          <p:nvPr/>
        </p:nvSpPr>
        <p:spPr>
          <a:xfrm>
            <a:off x="2202564" y="10120490"/>
            <a:ext cx="4608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公益社団法人 </a:t>
            </a:r>
            <a:r>
              <a:rPr kumimoji="1" lang="ja-JP" altLang="en-US" sz="24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日野法人会 青年部会</a:t>
            </a:r>
            <a:endParaRPr kumimoji="1" lang="ja-JP" altLang="en-US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E13A2160-48BD-4083-A8B4-C7408546F4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3049" y="9975529"/>
            <a:ext cx="562951" cy="56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3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4B10F85-F1C4-44B9-ADC2-991B8D049517}"/>
              </a:ext>
            </a:extLst>
          </p:cNvPr>
          <p:cNvSpPr txBox="1"/>
          <p:nvPr/>
        </p:nvSpPr>
        <p:spPr>
          <a:xfrm>
            <a:off x="728869" y="226339"/>
            <a:ext cx="4198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宣伝のために看板も作ろう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040A1CE-6521-4A03-BF14-DA23408A9D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D4037E1A-BB16-4843-A08C-A81633488C62}"/>
              </a:ext>
            </a:extLst>
          </p:cNvPr>
          <p:cNvSpPr/>
          <p:nvPr/>
        </p:nvSpPr>
        <p:spPr>
          <a:xfrm>
            <a:off x="1979320" y="814426"/>
            <a:ext cx="5405109" cy="126616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・お客様を集めるために「看板」は重要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・お店の名前、商品は必ず書きましょう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214A711-77C4-4878-9852-1A782FC201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943201"/>
              </p:ext>
            </p:extLst>
          </p:nvPr>
        </p:nvGraphicFramePr>
        <p:xfrm>
          <a:off x="158783" y="2546719"/>
          <a:ext cx="7242109" cy="760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52">
                  <a:extLst>
                    <a:ext uri="{9D8B030D-6E8A-4147-A177-3AD203B41FA5}">
                      <a16:colId xmlns:a16="http://schemas.microsoft.com/office/drawing/2014/main" val="2733431523"/>
                    </a:ext>
                  </a:extLst>
                </a:gridCol>
                <a:gridCol w="3870657">
                  <a:extLst>
                    <a:ext uri="{9D8B030D-6E8A-4147-A177-3AD203B41FA5}">
                      <a16:colId xmlns:a16="http://schemas.microsoft.com/office/drawing/2014/main" val="4165881243"/>
                    </a:ext>
                  </a:extLst>
                </a:gridCol>
                <a:gridCol w="1702700">
                  <a:extLst>
                    <a:ext uri="{9D8B030D-6E8A-4147-A177-3AD203B41FA5}">
                      <a16:colId xmlns:a16="http://schemas.microsoft.com/office/drawing/2014/main" val="2918540294"/>
                    </a:ext>
                  </a:extLst>
                </a:gridCol>
              </a:tblGrid>
              <a:tr h="5417838">
                <a:tc gridSpan="3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看板の完成予想図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こんなイメージ？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9607638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21552"/>
                  </a:ext>
                </a:extLst>
              </a:tr>
              <a:tr h="249936">
                <a:tc rowSpan="6">
                  <a:txBody>
                    <a:bodyPr/>
                    <a:lstStyle/>
                    <a:p>
                      <a:pPr marL="185738" marR="0" lvl="0" indent="-185738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必要な材料は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185738" marR="0" lvl="0" indent="-185738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何かな？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652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07832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178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88023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57049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例）リボン、シール等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76675"/>
                  </a:ext>
                </a:extLst>
              </a:tr>
              <a:tr h="178901">
                <a:tc gridSpan="3">
                  <a:txBody>
                    <a:bodyPr/>
                    <a:lstStyle/>
                    <a:p>
                      <a:pPr marL="185738" indent="-185738"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買うものは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個までとします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1870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68D6B2A-439B-4D83-9F30-F8C18547CC0D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-8-</a:t>
            </a:r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35A7107-76D0-48A2-A6F1-E30DF4C70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687" y="3544439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69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5903692-EC5E-4F29-A8CA-BFD56E4922D2}"/>
              </a:ext>
            </a:extLst>
          </p:cNvPr>
          <p:cNvSpPr txBox="1"/>
          <p:nvPr/>
        </p:nvSpPr>
        <p:spPr>
          <a:xfrm>
            <a:off x="728869" y="226339"/>
            <a:ext cx="3368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　販売計画書を作ろう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E5C41503-24AB-4A97-B984-5A35D39729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370683"/>
              </p:ext>
            </p:extLst>
          </p:nvPr>
        </p:nvGraphicFramePr>
        <p:xfrm>
          <a:off x="1490971" y="688004"/>
          <a:ext cx="5983215" cy="9751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841">
                  <a:extLst>
                    <a:ext uri="{9D8B030D-6E8A-4147-A177-3AD203B41FA5}">
                      <a16:colId xmlns:a16="http://schemas.microsoft.com/office/drawing/2014/main" val="3046425438"/>
                    </a:ext>
                  </a:extLst>
                </a:gridCol>
                <a:gridCol w="522749">
                  <a:extLst>
                    <a:ext uri="{9D8B030D-6E8A-4147-A177-3AD203B41FA5}">
                      <a16:colId xmlns:a16="http://schemas.microsoft.com/office/drawing/2014/main" val="3530996900"/>
                    </a:ext>
                  </a:extLst>
                </a:gridCol>
                <a:gridCol w="1835531">
                  <a:extLst>
                    <a:ext uri="{9D8B030D-6E8A-4147-A177-3AD203B41FA5}">
                      <a16:colId xmlns:a16="http://schemas.microsoft.com/office/drawing/2014/main" val="130435639"/>
                    </a:ext>
                  </a:extLst>
                </a:gridCol>
                <a:gridCol w="426197">
                  <a:extLst>
                    <a:ext uri="{9D8B030D-6E8A-4147-A177-3AD203B41FA5}">
                      <a16:colId xmlns:a16="http://schemas.microsoft.com/office/drawing/2014/main" val="3490987412"/>
                    </a:ext>
                  </a:extLst>
                </a:gridCol>
                <a:gridCol w="462116">
                  <a:extLst>
                    <a:ext uri="{9D8B030D-6E8A-4147-A177-3AD203B41FA5}">
                      <a16:colId xmlns:a16="http://schemas.microsoft.com/office/drawing/2014/main" val="3831501526"/>
                    </a:ext>
                  </a:extLst>
                </a:gridCol>
                <a:gridCol w="743832">
                  <a:extLst>
                    <a:ext uri="{9D8B030D-6E8A-4147-A177-3AD203B41FA5}">
                      <a16:colId xmlns:a16="http://schemas.microsoft.com/office/drawing/2014/main" val="208783342"/>
                    </a:ext>
                  </a:extLst>
                </a:gridCol>
                <a:gridCol w="510047">
                  <a:extLst>
                    <a:ext uri="{9D8B030D-6E8A-4147-A177-3AD203B41FA5}">
                      <a16:colId xmlns:a16="http://schemas.microsoft.com/office/drawing/2014/main" val="3762949898"/>
                    </a:ext>
                  </a:extLst>
                </a:gridCol>
                <a:gridCol w="1053902">
                  <a:extLst>
                    <a:ext uri="{9D8B030D-6E8A-4147-A177-3AD203B41FA5}">
                      <a16:colId xmlns:a16="http://schemas.microsoft.com/office/drawing/2014/main" val="1915830838"/>
                    </a:ext>
                  </a:extLst>
                </a:gridCol>
              </a:tblGrid>
              <a:tr h="429809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販売計画書（例）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50845"/>
                  </a:ext>
                </a:extLst>
              </a:tr>
              <a:tr h="313441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日野商会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767967"/>
                  </a:ext>
                </a:extLst>
              </a:tr>
              <a:tr h="313441">
                <a:tc rowSpan="4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販売商品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　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887314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30458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8221480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359028"/>
                  </a:ext>
                </a:extLst>
              </a:tr>
              <a:tr h="313441"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　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単価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税込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　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784719"/>
                  </a:ext>
                </a:extLst>
              </a:tr>
              <a:tr h="313441">
                <a:tc rowSpan="11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　費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材料費</a:t>
                      </a:r>
                    </a:p>
                  </a:txBody>
                  <a:tcPr vert="eaVert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015662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ワイヤー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550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20189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872140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2,750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581113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その他の経費</a:t>
                      </a:r>
                    </a:p>
                  </a:txBody>
                  <a:tcPr vert="eaVert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画用紙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9168102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リボン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330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4328387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254128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その他の経費の合計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440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91491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小　計（材料費）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（その他の経費）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3,190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879589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社員のお給料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kumimoji="1" lang="en-US" altLang="ja-JP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5</a:t>
                      </a:r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755934" rtl="0" eaLnBrk="1" latinLnBrk="0" hangingPunct="1"/>
                      <a:r>
                        <a:rPr kumimoji="1" lang="en-US" altLang="ja-JP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500</a:t>
                      </a:r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755934" rtl="0" eaLnBrk="1" latinLnBrk="0" hangingPunct="1"/>
                      <a:r>
                        <a:rPr kumimoji="1" lang="en-US" altLang="ja-JP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2,500</a:t>
                      </a:r>
                      <a:r>
                        <a:rPr kumimoji="1" lang="ja-JP" altLang="en-US" sz="1488" kern="1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  <a:cs typeface="+mn-cs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73628"/>
                  </a:ext>
                </a:extLst>
              </a:tr>
              <a:tr h="313441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　計（材料費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その他の経費</a:t>
                      </a:r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社員のお給料）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5,690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338245"/>
                  </a:ext>
                </a:extLst>
              </a:tr>
              <a:tr h="313441">
                <a:tc rowSpan="5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売上予測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　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販売予想数</a:t>
                      </a:r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予測売上高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9919543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ビーズの指輪（花）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950528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ビーズの指輪（星）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</a:t>
                      </a:r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463995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9931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予測売上高の合計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3872"/>
                  </a:ext>
                </a:extLst>
              </a:tr>
              <a:tr h="313441">
                <a:tc rowSpan="2" grid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利益予測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予測売上高の合計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利益予測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089553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7,000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5,690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1,310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805844"/>
                  </a:ext>
                </a:extLst>
              </a:tr>
              <a:tr h="702972">
                <a:tc gridSpan="2"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販売戦略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女の人が好きな商品なので、女の人を中心に呼び込みをする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664446"/>
                  </a:ext>
                </a:extLst>
              </a:tr>
              <a:tr h="313441">
                <a:tc rowSpan="3"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銀行融資</a:t>
                      </a:r>
                      <a:endParaRPr kumimoji="1" lang="en-US" altLang="ja-JP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計画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お釣り</a:t>
                      </a:r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r>
                        <a:rPr kumimoji="1" lang="ja-JP" altLang="en-US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お釣り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　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851622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5,690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8,690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80781"/>
                  </a:ext>
                </a:extLst>
              </a:tr>
              <a:tr h="313441">
                <a:tc gridSpan="2"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銀行からは多めに借りておこう</a:t>
                      </a:r>
                      <a:r>
                        <a:rPr kumimoji="1" lang="en-US" altLang="ja-JP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￥</a:t>
                      </a:r>
                      <a:r>
                        <a:rPr kumimoji="1" lang="en-US" altLang="ja-JP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10,000</a:t>
                      </a:r>
                      <a:r>
                        <a:rPr kumimoji="1" lang="ja-JP" altLang="en-US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以内</a:t>
                      </a:r>
                      <a:r>
                        <a:rPr kumimoji="1" lang="en-US" altLang="ja-JP" spc="-100" baseline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pc="-100" baseline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10,000</a:t>
                      </a:r>
                      <a:r>
                        <a:rPr kumimoji="1" lang="ja-JP" altLang="en-US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5983554"/>
                  </a:ext>
                </a:extLst>
              </a:tr>
            </a:tbl>
          </a:graphicData>
        </a:graphic>
      </p:graphicFrame>
      <p:sp>
        <p:nvSpPr>
          <p:cNvPr id="4" name="減算記号 3">
            <a:extLst>
              <a:ext uri="{FF2B5EF4-FFF2-40B4-BE49-F238E27FC236}">
                <a16:creationId xmlns:a16="http://schemas.microsoft.com/office/drawing/2014/main" id="{774158F3-4487-4FAA-B8E2-173FCBB411A2}"/>
              </a:ext>
            </a:extLst>
          </p:cNvPr>
          <p:cNvSpPr/>
          <p:nvPr/>
        </p:nvSpPr>
        <p:spPr>
          <a:xfrm>
            <a:off x="4271055" y="8282611"/>
            <a:ext cx="317261" cy="14577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次の値と等しい 4">
            <a:extLst>
              <a:ext uri="{FF2B5EF4-FFF2-40B4-BE49-F238E27FC236}">
                <a16:creationId xmlns:a16="http://schemas.microsoft.com/office/drawing/2014/main" id="{55105DDF-45B5-4BA8-B5D7-FDA6434E5A7F}"/>
              </a:ext>
            </a:extLst>
          </p:cNvPr>
          <p:cNvSpPr/>
          <p:nvPr/>
        </p:nvSpPr>
        <p:spPr>
          <a:xfrm>
            <a:off x="5924513" y="8176593"/>
            <a:ext cx="317261" cy="357809"/>
          </a:xfrm>
          <a:prstGeom prst="mathEqual">
            <a:avLst>
              <a:gd name="adj1" fmla="val 11541"/>
              <a:gd name="adj2" fmla="val 117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8C92C8D8-ED4D-4165-9816-EBE14E0CBDD9}"/>
              </a:ext>
            </a:extLst>
          </p:cNvPr>
          <p:cNvCxnSpPr>
            <a:cxnSpLocks/>
          </p:cNvCxnSpPr>
          <p:nvPr/>
        </p:nvCxnSpPr>
        <p:spPr>
          <a:xfrm flipH="1">
            <a:off x="5645426" y="6440557"/>
            <a:ext cx="745091" cy="22396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3FBD16D1-0288-47E6-9C55-C1E38BC0FDBB}"/>
              </a:ext>
            </a:extLst>
          </p:cNvPr>
          <p:cNvCxnSpPr>
            <a:cxnSpLocks/>
          </p:cNvCxnSpPr>
          <p:nvPr/>
        </p:nvCxnSpPr>
        <p:spPr>
          <a:xfrm flipH="1">
            <a:off x="3779837" y="8030819"/>
            <a:ext cx="2610680" cy="5411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F1380C8E-E87F-41CC-899B-5574575151B2}"/>
              </a:ext>
            </a:extLst>
          </p:cNvPr>
          <p:cNvSpPr/>
          <p:nvPr/>
        </p:nvSpPr>
        <p:spPr>
          <a:xfrm>
            <a:off x="85257" y="1046921"/>
            <a:ext cx="1518256" cy="636107"/>
          </a:xfrm>
          <a:prstGeom prst="wedgeRoundRectCallout">
            <a:avLst>
              <a:gd name="adj1" fmla="val 51162"/>
              <a:gd name="adj2" fmla="val 78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商品をいくつ作りますか？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E45BA95-288C-4D23-84CC-B69190D417F1}"/>
              </a:ext>
            </a:extLst>
          </p:cNvPr>
          <p:cNvSpPr/>
          <p:nvPr/>
        </p:nvSpPr>
        <p:spPr>
          <a:xfrm>
            <a:off x="85257" y="2610678"/>
            <a:ext cx="1518256" cy="795131"/>
          </a:xfrm>
          <a:prstGeom prst="wedgeRoundRectCallout">
            <a:avLst>
              <a:gd name="adj1" fmla="val 67746"/>
              <a:gd name="adj2" fmla="val 78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材料は全部でどのくらい必要ですか？</a:t>
            </a:r>
          </a:p>
        </p:txBody>
      </p:sp>
      <p:sp>
        <p:nvSpPr>
          <p:cNvPr id="19" name="吹き出し: 角を丸めた四角形 18">
            <a:extLst>
              <a:ext uri="{FF2B5EF4-FFF2-40B4-BE49-F238E27FC236}">
                <a16:creationId xmlns:a16="http://schemas.microsoft.com/office/drawing/2014/main" id="{F77153C8-9343-4F2B-9B34-F0B4E11D6E77}"/>
              </a:ext>
            </a:extLst>
          </p:cNvPr>
          <p:cNvSpPr/>
          <p:nvPr/>
        </p:nvSpPr>
        <p:spPr>
          <a:xfrm>
            <a:off x="85257" y="3562032"/>
            <a:ext cx="1518256" cy="1009968"/>
          </a:xfrm>
          <a:prstGeom prst="wedgeRoundRectCallout">
            <a:avLst>
              <a:gd name="adj1" fmla="val 76474"/>
              <a:gd name="adj2" fmla="val 3543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看板などを作るのに必要なお金は？</a:t>
            </a:r>
          </a:p>
        </p:txBody>
      </p:sp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2CD5D0F5-3B3D-4B0A-BFFC-E907FCB74CE5}"/>
              </a:ext>
            </a:extLst>
          </p:cNvPr>
          <p:cNvSpPr/>
          <p:nvPr/>
        </p:nvSpPr>
        <p:spPr>
          <a:xfrm>
            <a:off x="58752" y="5945479"/>
            <a:ext cx="1518256" cy="795131"/>
          </a:xfrm>
          <a:prstGeom prst="wedgeRoundRectCallout">
            <a:avLst>
              <a:gd name="adj1" fmla="val 46797"/>
              <a:gd name="adj2" fmla="val 7701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商品の値段はいくらにする？</a:t>
            </a:r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71A7CA8D-F897-467F-83C7-1BAF1ED0AA43}"/>
              </a:ext>
            </a:extLst>
          </p:cNvPr>
          <p:cNvSpPr/>
          <p:nvPr/>
        </p:nvSpPr>
        <p:spPr>
          <a:xfrm>
            <a:off x="26504" y="7126873"/>
            <a:ext cx="1518256" cy="795131"/>
          </a:xfrm>
          <a:prstGeom prst="wedgeRoundRectCallout">
            <a:avLst>
              <a:gd name="adj1" fmla="val 58145"/>
              <a:gd name="adj2" fmla="val 1686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たくさん売るにはどうすればいいかな？</a:t>
            </a:r>
          </a:p>
        </p:txBody>
      </p:sp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D522178A-858F-4260-80CE-4D92F668E5A5}"/>
              </a:ext>
            </a:extLst>
          </p:cNvPr>
          <p:cNvSpPr/>
          <p:nvPr/>
        </p:nvSpPr>
        <p:spPr>
          <a:xfrm>
            <a:off x="45501" y="8892209"/>
            <a:ext cx="1518256" cy="1669774"/>
          </a:xfrm>
          <a:prstGeom prst="wedgeRoundRectCallout">
            <a:avLst>
              <a:gd name="adj1" fmla="val 61636"/>
              <a:gd name="adj2" fmla="val 243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大きいお金で買い物をするお客さんがいるかも、ちゃんとお釣りを用意しよう！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588653B-ED4C-49A4-8F7C-BE24B7982B51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-9-</a:t>
            </a:r>
            <a:endParaRPr kumimoji="1" lang="ja-JP" altLang="en-US" dirty="0"/>
          </a:p>
        </p:txBody>
      </p:sp>
      <p:sp>
        <p:nvSpPr>
          <p:cNvPr id="23" name="吹き出し: 角を丸めた四角形 22">
            <a:extLst>
              <a:ext uri="{FF2B5EF4-FFF2-40B4-BE49-F238E27FC236}">
                <a16:creationId xmlns:a16="http://schemas.microsoft.com/office/drawing/2014/main" id="{D293B79A-3A4B-4C20-A6A6-E4707F4207C9}"/>
              </a:ext>
            </a:extLst>
          </p:cNvPr>
          <p:cNvSpPr/>
          <p:nvPr/>
        </p:nvSpPr>
        <p:spPr>
          <a:xfrm>
            <a:off x="85257" y="4903093"/>
            <a:ext cx="1518256" cy="718683"/>
          </a:xfrm>
          <a:prstGeom prst="wedgeRoundRectCallout">
            <a:avLst>
              <a:gd name="adj1" fmla="val 81711"/>
              <a:gd name="adj2" fmla="val 10692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社員のお給料</a:t>
            </a:r>
            <a:r>
              <a:rPr kumimoji="1" lang="en-US" altLang="ja-JP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人件費</a:t>
            </a:r>
            <a:r>
              <a:rPr kumimoji="1" lang="en-US" altLang="ja-JP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r>
              <a:rPr kumimoji="1" lang="ja-JP" alt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は？？</a:t>
            </a:r>
          </a:p>
        </p:txBody>
      </p:sp>
    </p:spTree>
    <p:extLst>
      <p:ext uri="{BB962C8B-B14F-4D97-AF65-F5344CB8AC3E}">
        <p14:creationId xmlns:p14="http://schemas.microsoft.com/office/powerpoint/2010/main" val="2427048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57C795-0E04-4A78-B1C4-EB47B75E280B}"/>
              </a:ext>
            </a:extLst>
          </p:cNvPr>
          <p:cNvSpPr txBox="1"/>
          <p:nvPr/>
        </p:nvSpPr>
        <p:spPr>
          <a:xfrm>
            <a:off x="728869" y="226339"/>
            <a:ext cx="262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⑤　お金を借りよう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B8304E7-8AFC-4AA4-BBDC-E479980D35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CDA4D2A9-E111-4A6C-9413-39C645395F6C}"/>
              </a:ext>
            </a:extLst>
          </p:cNvPr>
          <p:cNvSpPr/>
          <p:nvPr/>
        </p:nvSpPr>
        <p:spPr>
          <a:xfrm>
            <a:off x="1979320" y="814426"/>
            <a:ext cx="5405109" cy="126616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・みんなで考えた「販売計画書」をもってお金を貸してもらおう。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・銀行はちゃんと売れるかどうか判断します。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・もう一度「販売計画書」を見直しましょう。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8993508-3884-4F88-9B54-E9D9ED15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255532"/>
              </p:ext>
            </p:extLst>
          </p:nvPr>
        </p:nvGraphicFramePr>
        <p:xfrm>
          <a:off x="198782" y="2514120"/>
          <a:ext cx="7251908" cy="7626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2978">
                  <a:extLst>
                    <a:ext uri="{9D8B030D-6E8A-4147-A177-3AD203B41FA5}">
                      <a16:colId xmlns:a16="http://schemas.microsoft.com/office/drawing/2014/main" val="402890623"/>
                    </a:ext>
                  </a:extLst>
                </a:gridCol>
                <a:gridCol w="5438930">
                  <a:extLst>
                    <a:ext uri="{9D8B030D-6E8A-4147-A177-3AD203B41FA5}">
                      <a16:colId xmlns:a16="http://schemas.microsoft.com/office/drawing/2014/main" val="3294032541"/>
                    </a:ext>
                  </a:extLst>
                </a:gridCol>
              </a:tblGrid>
              <a:tr h="701786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融資申込書</a:t>
                      </a:r>
                      <a:r>
                        <a:rPr kumimoji="1" lang="en-US" altLang="ja-JP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例</a:t>
                      </a:r>
                      <a:r>
                        <a:rPr kumimoji="1" lang="en-US" altLang="ja-JP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86493"/>
                  </a:ext>
                </a:extLst>
              </a:tr>
              <a:tr h="7017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会社名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2581748"/>
                  </a:ext>
                </a:extLst>
              </a:tr>
              <a:tr h="7017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融資希望額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「販売計画書」のとおり、商品の販売を計画します。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事業資金（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）　円を貸してください。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いっしょうけんめい販売して、必ずお金を返します。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9072852"/>
                  </a:ext>
                </a:extLst>
              </a:tr>
              <a:tr h="701786">
                <a:tc grid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　　　　　　　　　　　　　　　　　　　）様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あなたの会社の「販売計画書」はちゃんと計画できたと思います。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事業資金（　　　　　　　　　　　　　　）円を貸します。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法人銀行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50000"/>
                        </a:lnSpc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法人大郎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524657"/>
                  </a:ext>
                </a:extLst>
              </a:tr>
              <a:tr h="701786">
                <a:tc grid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返済証明書</a:t>
                      </a:r>
                      <a:endParaRPr kumimoji="1" lang="en-US" altLang="ja-JP" sz="24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　　　　　　　　　　　　　　　　　　　）様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たしかに事業資金（　　　　　　　　　　　）円を返してもらいました。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法人銀行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marL="5287963" indent="0" algn="l">
                        <a:lnSpc>
                          <a:spcPct val="100000"/>
                        </a:lnSpc>
                      </a:pPr>
                      <a:r>
                        <a:rPr kumimoji="1" lang="ja-JP" altLang="en-US" sz="20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法人大郎</a:t>
                      </a:r>
                      <a:endParaRPr kumimoji="1" lang="en-US" altLang="ja-JP" sz="20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861391"/>
                  </a:ext>
                </a:extLst>
              </a:tr>
            </a:tbl>
          </a:graphicData>
        </a:graphic>
      </p:graphicFrame>
      <p:sp>
        <p:nvSpPr>
          <p:cNvPr id="6" name="楕円 5">
            <a:extLst>
              <a:ext uri="{FF2B5EF4-FFF2-40B4-BE49-F238E27FC236}">
                <a16:creationId xmlns:a16="http://schemas.microsoft.com/office/drawing/2014/main" id="{13AFFA3A-B403-49F2-BA9D-B0A24E7D25A4}"/>
              </a:ext>
            </a:extLst>
          </p:cNvPr>
          <p:cNvSpPr/>
          <p:nvPr/>
        </p:nvSpPr>
        <p:spPr>
          <a:xfrm>
            <a:off x="6602551" y="7775990"/>
            <a:ext cx="619884" cy="5933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印</a:t>
            </a: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E3ED8B05-98CD-42BD-B059-2E4A352CDE1B}"/>
              </a:ext>
            </a:extLst>
          </p:cNvPr>
          <p:cNvSpPr/>
          <p:nvPr/>
        </p:nvSpPr>
        <p:spPr>
          <a:xfrm>
            <a:off x="6602551" y="9501194"/>
            <a:ext cx="619884" cy="59331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印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0F1CA8D-E9AD-46E4-BFD2-64BA51791D06}"/>
              </a:ext>
            </a:extLst>
          </p:cNvPr>
          <p:cNvSpPr txBox="1"/>
          <p:nvPr/>
        </p:nvSpPr>
        <p:spPr>
          <a:xfrm>
            <a:off x="1577009" y="8263294"/>
            <a:ext cx="133882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atin typeface="+mn-ea"/>
              </a:rPr>
              <a:t>切り取り線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6135968-6937-4BB0-8F5A-BBF3128AB731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-10-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43385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97F0BDD-6D81-4656-BEA5-FE785BB71DAE}"/>
              </a:ext>
            </a:extLst>
          </p:cNvPr>
          <p:cNvSpPr txBox="1"/>
          <p:nvPr/>
        </p:nvSpPr>
        <p:spPr>
          <a:xfrm>
            <a:off x="728869" y="226339"/>
            <a:ext cx="4160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⑥　必要なものを買いに行こう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EF9591-F8E0-4E99-AD78-47837AB590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A8CBD39F-4BA5-498B-B09E-FE7F64115B6B}"/>
              </a:ext>
            </a:extLst>
          </p:cNvPr>
          <p:cNvSpPr/>
          <p:nvPr/>
        </p:nvSpPr>
        <p:spPr>
          <a:xfrm>
            <a:off x="1979320" y="814426"/>
            <a:ext cx="5405109" cy="1557713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・「販売計画書」に基づいて、必要なものを買いましょう。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・買い物をするときには、経理部長がきちんと例にならって「買い物管理表」に記入して、お金を管理しましょう。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CBBD2757-8A88-4528-BC88-0A207B6B7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4022188"/>
              </p:ext>
            </p:extLst>
          </p:nvPr>
        </p:nvGraphicFramePr>
        <p:xfrm>
          <a:off x="374028" y="2640230"/>
          <a:ext cx="7069285" cy="7825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5640">
                  <a:extLst>
                    <a:ext uri="{9D8B030D-6E8A-4147-A177-3AD203B41FA5}">
                      <a16:colId xmlns:a16="http://schemas.microsoft.com/office/drawing/2014/main" val="1516132905"/>
                    </a:ext>
                  </a:extLst>
                </a:gridCol>
                <a:gridCol w="1263596">
                  <a:extLst>
                    <a:ext uri="{9D8B030D-6E8A-4147-A177-3AD203B41FA5}">
                      <a16:colId xmlns:a16="http://schemas.microsoft.com/office/drawing/2014/main" val="1553635625"/>
                    </a:ext>
                  </a:extLst>
                </a:gridCol>
                <a:gridCol w="940229">
                  <a:extLst>
                    <a:ext uri="{9D8B030D-6E8A-4147-A177-3AD203B41FA5}">
                      <a16:colId xmlns:a16="http://schemas.microsoft.com/office/drawing/2014/main" val="2653269875"/>
                    </a:ext>
                  </a:extLst>
                </a:gridCol>
                <a:gridCol w="1085943">
                  <a:extLst>
                    <a:ext uri="{9D8B030D-6E8A-4147-A177-3AD203B41FA5}">
                      <a16:colId xmlns:a16="http://schemas.microsoft.com/office/drawing/2014/main" val="594909618"/>
                    </a:ext>
                  </a:extLst>
                </a:gridCol>
                <a:gridCol w="1282518">
                  <a:extLst>
                    <a:ext uri="{9D8B030D-6E8A-4147-A177-3AD203B41FA5}">
                      <a16:colId xmlns:a16="http://schemas.microsoft.com/office/drawing/2014/main" val="1493989785"/>
                    </a:ext>
                  </a:extLst>
                </a:gridCol>
                <a:gridCol w="1251359">
                  <a:extLst>
                    <a:ext uri="{9D8B030D-6E8A-4147-A177-3AD203B41FA5}">
                      <a16:colId xmlns:a16="http://schemas.microsoft.com/office/drawing/2014/main" val="2061198363"/>
                    </a:ext>
                  </a:extLst>
                </a:gridCol>
              </a:tblGrid>
              <a:tr h="535568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買い物管理表（例）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84661"/>
                  </a:ext>
                </a:extLst>
              </a:tr>
              <a:tr h="9640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単価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税込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金額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買い物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出来たら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「〇」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59884"/>
                  </a:ext>
                </a:extLst>
              </a:tr>
              <a:tr h="434405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商品を作るのに必要な材料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2,200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960964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ワイヤー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550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7539614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220</a:t>
                      </a:r>
                      <a:r>
                        <a:rPr kumimoji="1" lang="ja-JP" altLang="en-US" sz="1600" dirty="0">
                          <a:solidFill>
                            <a:srgbClr val="FF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17188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240976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999905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材料費の合計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2,970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249451"/>
                  </a:ext>
                </a:extLst>
              </a:tr>
              <a:tr h="434405">
                <a:tc rowSpan="6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その他に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必要なもの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単価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税込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金額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7637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画用紙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2480293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リボン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110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330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158873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491019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803598"/>
                  </a:ext>
                </a:extLst>
              </a:tr>
              <a:tr h="434405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その他に必要なものの合計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440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99070"/>
                  </a:ext>
                </a:extLst>
              </a:tr>
              <a:tr h="434405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合計（材料費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+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その他必要なもの）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3,410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円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FF66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255940"/>
                  </a:ext>
                </a:extLst>
              </a:tr>
              <a:tr h="678386">
                <a:tc gridSpan="6">
                  <a:txBody>
                    <a:bodyPr/>
                    <a:lstStyle/>
                    <a:p>
                      <a:pPr marL="357188" indent="0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・商品を作るのに必要な材料がきちんとそろったかな？</a:t>
                      </a:r>
                      <a:endParaRPr kumimoji="1" lang="en-US" altLang="ja-JP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357188" indent="0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・必要な道具はそろったかな？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990611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BB7E69D-A569-496D-880F-1580B6C38A98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-11-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38AE9864-8B62-49B3-A916-13CB9E11B618}"/>
              </a:ext>
            </a:extLst>
          </p:cNvPr>
          <p:cNvSpPr/>
          <p:nvPr/>
        </p:nvSpPr>
        <p:spPr>
          <a:xfrm>
            <a:off x="2808925" y="5649390"/>
            <a:ext cx="3446101" cy="590304"/>
          </a:xfrm>
          <a:prstGeom prst="wedgeRoundRectCallout">
            <a:avLst>
              <a:gd name="adj1" fmla="val -57777"/>
              <a:gd name="adj2" fmla="val -1037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・あれぇ、ビーズが足りない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</a:t>
            </a: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・買</a:t>
            </a:r>
            <a:r>
              <a:rPr kumimoji="1" lang="ja-JP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わな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くっちゃ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!!!</a:t>
            </a:r>
            <a:endParaRPr kumimoji="1" lang="ja-JP" alt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033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0160C9-4A1B-4668-8A4E-1BBC9722AFFA}"/>
              </a:ext>
            </a:extLst>
          </p:cNvPr>
          <p:cNvSpPr txBox="1"/>
          <p:nvPr/>
        </p:nvSpPr>
        <p:spPr>
          <a:xfrm>
            <a:off x="1476926" y="612686"/>
            <a:ext cx="4605822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Ｃ　商品を作ろう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D82B82F-4F18-4971-8FA0-30FDBEE780AF}"/>
              </a:ext>
            </a:extLst>
          </p:cNvPr>
          <p:cNvSpPr txBox="1"/>
          <p:nvPr/>
        </p:nvSpPr>
        <p:spPr>
          <a:xfrm>
            <a:off x="728869" y="1220252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商品を作る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8C0524-02CF-42A7-BC6B-B377CD2E60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1954114"/>
            <a:ext cx="1202981" cy="1732293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2108FB7E-80B1-4CC7-9065-520D978DCCA6}"/>
              </a:ext>
            </a:extLst>
          </p:cNvPr>
          <p:cNvSpPr/>
          <p:nvPr/>
        </p:nvSpPr>
        <p:spPr>
          <a:xfrm>
            <a:off x="1979320" y="1954115"/>
            <a:ext cx="5405109" cy="1093886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・計画の基づいて、商品を作りましょう。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・買ってくれる人のことを考えながら、ていねいに作りましょう。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2276735-8AB0-4036-83F2-B04D79775E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26" y="3320199"/>
            <a:ext cx="5722836" cy="2026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A1FF4F4C-E750-4D44-9EA9-CD9F89B289BF}"/>
              </a:ext>
            </a:extLst>
          </p:cNvPr>
          <p:cNvSpPr txBox="1"/>
          <p:nvPr/>
        </p:nvSpPr>
        <p:spPr>
          <a:xfrm>
            <a:off x="728869" y="5858513"/>
            <a:ext cx="3049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お店の看板を作る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C7F2253-2B75-46D0-B137-7FBF13D9AA2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6549925"/>
            <a:ext cx="1202981" cy="1732293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A5C9BEDD-DE72-49B7-A573-C225A73A532A}"/>
              </a:ext>
            </a:extLst>
          </p:cNvPr>
          <p:cNvSpPr/>
          <p:nvPr/>
        </p:nvSpPr>
        <p:spPr>
          <a:xfrm>
            <a:off x="1979320" y="6549925"/>
            <a:ext cx="5405109" cy="1282109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・次にお店の看板を作りましょう。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・お客さんにわかりやすく作ろうね。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・お店の名前や、「なに」を売っているのか、ちゃんと書こう！</a:t>
            </a: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60DDD41-1F46-4190-8757-6E83E09C5F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925" y="8083823"/>
            <a:ext cx="5722837" cy="21215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54A1874-72E4-4EDA-A0DC-62368B9EC15A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-12-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7552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20FBF09-5D1C-4ACA-A04D-0CF561F1C2BB}"/>
              </a:ext>
            </a:extLst>
          </p:cNvPr>
          <p:cNvSpPr txBox="1"/>
          <p:nvPr/>
        </p:nvSpPr>
        <p:spPr>
          <a:xfrm>
            <a:off x="1476926" y="612686"/>
            <a:ext cx="4605822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Ｄ　商品を売ろう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AEED469-04D0-4024-984B-E5D4C42E9E09}"/>
              </a:ext>
            </a:extLst>
          </p:cNvPr>
          <p:cNvSpPr txBox="1"/>
          <p:nvPr/>
        </p:nvSpPr>
        <p:spPr>
          <a:xfrm>
            <a:off x="728869" y="1220252"/>
            <a:ext cx="3578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お店に看板をつけよう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B73E992-C2FC-42D1-8AD4-CFF3AFBBDB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0" y="1923390"/>
            <a:ext cx="6422385" cy="1697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433BF97-5F9F-4B95-88AE-CC319D598183}"/>
              </a:ext>
            </a:extLst>
          </p:cNvPr>
          <p:cNvSpPr txBox="1"/>
          <p:nvPr/>
        </p:nvSpPr>
        <p:spPr>
          <a:xfrm>
            <a:off x="728869" y="3922551"/>
            <a:ext cx="3615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お店に商品を並べよう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1ADD508-07D2-43F5-9BD2-DA6A7A3F31A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0" y="4585355"/>
            <a:ext cx="6324392" cy="1697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A08EFF04-9CF4-42BD-B0BA-33CE916B33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2" y="6183439"/>
            <a:ext cx="684682" cy="985942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74275EFE-D832-408E-B62A-B642E7F65237}"/>
              </a:ext>
            </a:extLst>
          </p:cNvPr>
          <p:cNvSpPr/>
          <p:nvPr/>
        </p:nvSpPr>
        <p:spPr>
          <a:xfrm>
            <a:off x="1171782" y="6435277"/>
            <a:ext cx="5945480" cy="442602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・お客さんが「買いたいなぁ」と思うように並べよう。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A26A847-1DF6-4404-B922-8E24A2250EC9}"/>
              </a:ext>
            </a:extLst>
          </p:cNvPr>
          <p:cNvSpPr txBox="1"/>
          <p:nvPr/>
        </p:nvSpPr>
        <p:spPr>
          <a:xfrm>
            <a:off x="728869" y="6959554"/>
            <a:ext cx="24449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商品を売ろう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66E116E-D970-444A-9CC0-7887EA637D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871" y="7555074"/>
            <a:ext cx="6324392" cy="19341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5F46565-A4CE-41F8-A5D5-CBC895C080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52" y="9471936"/>
            <a:ext cx="684682" cy="985942"/>
          </a:xfrm>
          <a:prstGeom prst="rect">
            <a:avLst/>
          </a:prstGeom>
        </p:spPr>
      </p:pic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95A14E63-3BAA-413A-81D4-C125A50063E1}"/>
              </a:ext>
            </a:extLst>
          </p:cNvPr>
          <p:cNvSpPr/>
          <p:nvPr/>
        </p:nvSpPr>
        <p:spPr>
          <a:xfrm>
            <a:off x="1171782" y="9723774"/>
            <a:ext cx="5945480" cy="734104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・たくさん売るためにはどうしたらいいかな？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・次のページでコツを教えちゃうよ！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45B392-DC9E-4FCD-8B86-8CBDE20E7EBD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-13-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92026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レーム 2">
            <a:extLst>
              <a:ext uri="{FF2B5EF4-FFF2-40B4-BE49-F238E27FC236}">
                <a16:creationId xmlns:a16="http://schemas.microsoft.com/office/drawing/2014/main" id="{B42405E0-33EF-4BC7-B4E5-ED2ED9CE24FA}"/>
              </a:ext>
            </a:extLst>
          </p:cNvPr>
          <p:cNvSpPr/>
          <p:nvPr/>
        </p:nvSpPr>
        <p:spPr>
          <a:xfrm>
            <a:off x="990254" y="278296"/>
            <a:ext cx="5579166" cy="95415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上手にお客様へ商品を売るために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2B03F183-0DE0-4621-B981-73F6368A379F}"/>
              </a:ext>
            </a:extLst>
          </p:cNvPr>
          <p:cNvSpPr/>
          <p:nvPr/>
        </p:nvSpPr>
        <p:spPr>
          <a:xfrm>
            <a:off x="1794978" y="1795668"/>
            <a:ext cx="557916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お客様を大切にしよう</a:t>
            </a:r>
          </a:p>
        </p:txBody>
      </p:sp>
      <p:sp>
        <p:nvSpPr>
          <p:cNvPr id="4" name="爆発: 14 pt 3">
            <a:extLst>
              <a:ext uri="{FF2B5EF4-FFF2-40B4-BE49-F238E27FC236}">
                <a16:creationId xmlns:a16="http://schemas.microsoft.com/office/drawing/2014/main" id="{4347BFCE-7267-4B77-BAC1-54CCAB068C14}"/>
              </a:ext>
            </a:extLst>
          </p:cNvPr>
          <p:cNvSpPr/>
          <p:nvPr/>
        </p:nvSpPr>
        <p:spPr>
          <a:xfrm>
            <a:off x="0" y="1444487"/>
            <a:ext cx="2411895" cy="115293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その</a:t>
            </a:r>
            <a:r>
              <a:rPr kumimoji="1"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BB4475D1-9689-4423-AE39-659CC7369669}"/>
              </a:ext>
            </a:extLst>
          </p:cNvPr>
          <p:cNvSpPr/>
          <p:nvPr/>
        </p:nvSpPr>
        <p:spPr>
          <a:xfrm>
            <a:off x="636105" y="2405268"/>
            <a:ext cx="6738038" cy="2392019"/>
          </a:xfrm>
          <a:prstGeom prst="horizontalScroll">
            <a:avLst>
              <a:gd name="adj" fmla="val 4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お客様が商品を買ってくれるからこそ、商売ができます。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きちんとお客様の目を見て、笑顔で話しましょう。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どんな仕事でも、お役様を大事にできなければいけません。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E9624A08-B0D9-4FF3-A101-8BD33938C23A}"/>
              </a:ext>
            </a:extLst>
          </p:cNvPr>
          <p:cNvSpPr/>
          <p:nvPr/>
        </p:nvSpPr>
        <p:spPr>
          <a:xfrm>
            <a:off x="1794978" y="5267736"/>
            <a:ext cx="557916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あいさつを大切にしよう</a:t>
            </a:r>
          </a:p>
        </p:txBody>
      </p:sp>
      <p:sp>
        <p:nvSpPr>
          <p:cNvPr id="8" name="爆発: 14 pt 7">
            <a:extLst>
              <a:ext uri="{FF2B5EF4-FFF2-40B4-BE49-F238E27FC236}">
                <a16:creationId xmlns:a16="http://schemas.microsoft.com/office/drawing/2014/main" id="{3E73B459-0228-4E3E-A5D4-6E9965167830}"/>
              </a:ext>
            </a:extLst>
          </p:cNvPr>
          <p:cNvSpPr/>
          <p:nvPr/>
        </p:nvSpPr>
        <p:spPr>
          <a:xfrm>
            <a:off x="0" y="4916555"/>
            <a:ext cx="2411895" cy="115293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</a:t>
            </a:r>
            <a:r>
              <a:rPr kumimoji="1"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スクロール: 横 8">
            <a:extLst>
              <a:ext uri="{FF2B5EF4-FFF2-40B4-BE49-F238E27FC236}">
                <a16:creationId xmlns:a16="http://schemas.microsoft.com/office/drawing/2014/main" id="{BF4A3ABA-85E7-44E2-AC53-79D485BEC3D0}"/>
              </a:ext>
            </a:extLst>
          </p:cNvPr>
          <p:cNvSpPr/>
          <p:nvPr/>
        </p:nvSpPr>
        <p:spPr>
          <a:xfrm>
            <a:off x="636105" y="5877336"/>
            <a:ext cx="6738038" cy="1596889"/>
          </a:xfrm>
          <a:prstGeom prst="horizontalScroll">
            <a:avLst>
              <a:gd name="adj" fmla="val 4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「いらっしゃいませ」「ありがとうございます」は大きな声で。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頑張っている気持ちを思いきり伝えましょう。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923FBDF-03E7-486B-831C-2F47E355F26B}"/>
              </a:ext>
            </a:extLst>
          </p:cNvPr>
          <p:cNvSpPr/>
          <p:nvPr/>
        </p:nvSpPr>
        <p:spPr>
          <a:xfrm>
            <a:off x="1794978" y="7971178"/>
            <a:ext cx="5579165" cy="6096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元気を大切にしよう</a:t>
            </a:r>
          </a:p>
        </p:txBody>
      </p:sp>
      <p:sp>
        <p:nvSpPr>
          <p:cNvPr id="11" name="爆発: 14 pt 10">
            <a:extLst>
              <a:ext uri="{FF2B5EF4-FFF2-40B4-BE49-F238E27FC236}">
                <a16:creationId xmlns:a16="http://schemas.microsoft.com/office/drawing/2014/main" id="{BDA9780E-70DB-4F0D-A059-A9E46C61B364}"/>
              </a:ext>
            </a:extLst>
          </p:cNvPr>
          <p:cNvSpPr/>
          <p:nvPr/>
        </p:nvSpPr>
        <p:spPr>
          <a:xfrm>
            <a:off x="0" y="7619997"/>
            <a:ext cx="2411895" cy="115293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その</a:t>
            </a:r>
            <a:r>
              <a:rPr kumimoji="1" lang="en-US" altLang="ja-JP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2" name="スクロール: 横 11">
            <a:extLst>
              <a:ext uri="{FF2B5EF4-FFF2-40B4-BE49-F238E27FC236}">
                <a16:creationId xmlns:a16="http://schemas.microsoft.com/office/drawing/2014/main" id="{0BE5BA2B-DE52-40EA-B794-283531B56639}"/>
              </a:ext>
            </a:extLst>
          </p:cNvPr>
          <p:cNvSpPr/>
          <p:nvPr/>
        </p:nvSpPr>
        <p:spPr>
          <a:xfrm>
            <a:off x="636105" y="8580778"/>
            <a:ext cx="6738038" cy="1596889"/>
          </a:xfrm>
          <a:prstGeom prst="horizontalScroll">
            <a:avLst>
              <a:gd name="adj" fmla="val 493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明るく、元気に！そして何より楽しんで！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商売をすることは、ワクワクやドキドキがたくさん</a:t>
            </a:r>
            <a:endParaRPr kumimoji="1" lang="en-US" altLang="ja-JP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そんなあふれる思いをからだ全部で出しましょう。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05DB986-C847-4696-A71F-EC1A7D73377E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-14-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62178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C265191-926F-425C-AA91-158E32EC7071}"/>
              </a:ext>
            </a:extLst>
          </p:cNvPr>
          <p:cNvSpPr txBox="1"/>
          <p:nvPr/>
        </p:nvSpPr>
        <p:spPr>
          <a:xfrm>
            <a:off x="543340" y="200946"/>
            <a:ext cx="6946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④　どれくらい売れたのか、確認しながら売りましょう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DC6DF6E-0EF5-4476-B4C1-5A8B0ADEED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794" y="609020"/>
            <a:ext cx="778048" cy="1120390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901FB408-3329-4B86-A392-C86C7D3EC28A}"/>
              </a:ext>
            </a:extLst>
          </p:cNvPr>
          <p:cNvSpPr/>
          <p:nvPr/>
        </p:nvSpPr>
        <p:spPr>
          <a:xfrm>
            <a:off x="1637102" y="820765"/>
            <a:ext cx="5405109" cy="683068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・経理部長は商品が売れたら、売り上げ管理表に記入しよう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580D636-4F72-45CB-B41E-A5E0EBB3E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224860"/>
              </p:ext>
            </p:extLst>
          </p:nvPr>
        </p:nvGraphicFramePr>
        <p:xfrm>
          <a:off x="411794" y="1729410"/>
          <a:ext cx="6829584" cy="86337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077">
                  <a:extLst>
                    <a:ext uri="{9D8B030D-6E8A-4147-A177-3AD203B41FA5}">
                      <a16:colId xmlns:a16="http://schemas.microsoft.com/office/drawing/2014/main" val="3597762342"/>
                    </a:ext>
                  </a:extLst>
                </a:gridCol>
                <a:gridCol w="116840">
                  <a:extLst>
                    <a:ext uri="{9D8B030D-6E8A-4147-A177-3AD203B41FA5}">
                      <a16:colId xmlns:a16="http://schemas.microsoft.com/office/drawing/2014/main" val="4065719039"/>
                    </a:ext>
                  </a:extLst>
                </a:gridCol>
                <a:gridCol w="1474446">
                  <a:extLst>
                    <a:ext uri="{9D8B030D-6E8A-4147-A177-3AD203B41FA5}">
                      <a16:colId xmlns:a16="http://schemas.microsoft.com/office/drawing/2014/main" val="3717567512"/>
                    </a:ext>
                  </a:extLst>
                </a:gridCol>
                <a:gridCol w="408607">
                  <a:extLst>
                    <a:ext uri="{9D8B030D-6E8A-4147-A177-3AD203B41FA5}">
                      <a16:colId xmlns:a16="http://schemas.microsoft.com/office/drawing/2014/main" val="4194254815"/>
                    </a:ext>
                  </a:extLst>
                </a:gridCol>
                <a:gridCol w="1274419">
                  <a:extLst>
                    <a:ext uri="{9D8B030D-6E8A-4147-A177-3AD203B41FA5}">
                      <a16:colId xmlns:a16="http://schemas.microsoft.com/office/drawing/2014/main" val="3134004531"/>
                    </a:ext>
                  </a:extLst>
                </a:gridCol>
                <a:gridCol w="1556195">
                  <a:extLst>
                    <a:ext uri="{9D8B030D-6E8A-4147-A177-3AD203B41FA5}">
                      <a16:colId xmlns:a16="http://schemas.microsoft.com/office/drawing/2014/main" val="333442820"/>
                    </a:ext>
                  </a:extLst>
                </a:gridCol>
              </a:tblGrid>
              <a:tr h="558077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売上管理表（例）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898056"/>
                  </a:ext>
                </a:extLst>
              </a:tr>
              <a:tr h="393937">
                <a:tc gridSpan="2"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〇✖アンティークショップ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ja-JP" altLang="en-US" sz="18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83779304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販売予定数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販売予定数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6270732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6994818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299521"/>
                  </a:ext>
                </a:extLst>
              </a:tr>
              <a:tr h="393937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商品の数の合計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14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5173344"/>
                  </a:ext>
                </a:extLst>
              </a:tr>
              <a:tr h="1280296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注　意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・販売中は実際にそれぞれいくらで売れたかを記録してください。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・商品の価格が変わったら、新しい欄に記入します。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（例：タイムサービスで半額に！？）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66781"/>
                  </a:ext>
                </a:extLst>
              </a:tr>
              <a:tr h="12802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商品名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価格を変えたら同じものでも名前を書こう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販売単価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販売数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個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正を書いていく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商品別売上高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最後に計算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163617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3,200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9147081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1,500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8154085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ビーズの指輪（花）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298530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ビーズの指輪（星）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rgbClr val="FF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正　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1,000</a:t>
                      </a: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187395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952276"/>
                  </a:ext>
                </a:extLst>
              </a:tr>
              <a:tr h="393937"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603072"/>
                  </a:ext>
                </a:extLst>
              </a:tr>
              <a:tr h="39393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売れ残った商品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211194"/>
                  </a:ext>
                </a:extLst>
              </a:tr>
              <a:tr h="393937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合　　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R="25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703011"/>
                  </a:ext>
                </a:extLst>
              </a:tr>
              <a:tr h="393937">
                <a:tc gridSpan="5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日野商会の売り上げは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288076"/>
                  </a:ext>
                </a:extLst>
              </a:tr>
            </a:tbl>
          </a:graphicData>
        </a:graphic>
      </p:graphicFrame>
      <p:sp>
        <p:nvSpPr>
          <p:cNvPr id="7" name="矢印: 右カーブ 6">
            <a:extLst>
              <a:ext uri="{FF2B5EF4-FFF2-40B4-BE49-F238E27FC236}">
                <a16:creationId xmlns:a16="http://schemas.microsoft.com/office/drawing/2014/main" id="{3FCF4199-AD35-4C82-8289-54208A380089}"/>
              </a:ext>
            </a:extLst>
          </p:cNvPr>
          <p:cNvSpPr/>
          <p:nvPr/>
        </p:nvSpPr>
        <p:spPr>
          <a:xfrm>
            <a:off x="2531166" y="7023659"/>
            <a:ext cx="357809" cy="887889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矢印: 右カーブ 9">
            <a:extLst>
              <a:ext uri="{FF2B5EF4-FFF2-40B4-BE49-F238E27FC236}">
                <a16:creationId xmlns:a16="http://schemas.microsoft.com/office/drawing/2014/main" id="{5E061F93-4A53-45B7-82D5-1CD8BCCA078A}"/>
              </a:ext>
            </a:extLst>
          </p:cNvPr>
          <p:cNvSpPr/>
          <p:nvPr/>
        </p:nvSpPr>
        <p:spPr>
          <a:xfrm>
            <a:off x="2531166" y="7368216"/>
            <a:ext cx="357809" cy="887889"/>
          </a:xfrm>
          <a:prstGeom prst="curved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847D9116-C141-411D-8328-48747FCCD44B}"/>
              </a:ext>
            </a:extLst>
          </p:cNvPr>
          <p:cNvSpPr/>
          <p:nvPr/>
        </p:nvSpPr>
        <p:spPr>
          <a:xfrm>
            <a:off x="4132275" y="8553988"/>
            <a:ext cx="2427551" cy="487927"/>
          </a:xfrm>
          <a:prstGeom prst="wedgeRoundRectCallout">
            <a:avLst>
              <a:gd name="adj1" fmla="val -73729"/>
              <a:gd name="adj2" fmla="val -16189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円値引きしました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94C881B3-B340-41D7-ABDD-C457B9FF4C8F}"/>
              </a:ext>
            </a:extLst>
          </p:cNvPr>
          <p:cNvSpPr/>
          <p:nvPr/>
        </p:nvSpPr>
        <p:spPr>
          <a:xfrm>
            <a:off x="4512470" y="7753641"/>
            <a:ext cx="240505" cy="17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847282-20CA-46D2-9F6F-0955C55F8E44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-15-</a:t>
            </a:r>
            <a:endParaRPr kumimoji="1" lang="ja-JP" altLang="en-US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50DDBA6-1ECB-4A92-80D6-E09BF237504B}"/>
              </a:ext>
            </a:extLst>
          </p:cNvPr>
          <p:cNvSpPr/>
          <p:nvPr/>
        </p:nvSpPr>
        <p:spPr>
          <a:xfrm>
            <a:off x="4707731" y="6982791"/>
            <a:ext cx="109538" cy="1732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CADBDFA-E15C-4BFA-95FC-C85284622F40}"/>
              </a:ext>
            </a:extLst>
          </p:cNvPr>
          <p:cNvSpPr/>
          <p:nvPr/>
        </p:nvSpPr>
        <p:spPr>
          <a:xfrm>
            <a:off x="4838991" y="7080372"/>
            <a:ext cx="91064" cy="646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005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941E929-2529-4A90-A496-F1360F5D0C87}"/>
              </a:ext>
            </a:extLst>
          </p:cNvPr>
          <p:cNvSpPr txBox="1"/>
          <p:nvPr/>
        </p:nvSpPr>
        <p:spPr>
          <a:xfrm>
            <a:off x="1476926" y="201868"/>
            <a:ext cx="4605822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Ｅ　利益を計算しよう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FC8512A-130E-4A76-9245-0831E5F84994}"/>
              </a:ext>
            </a:extLst>
          </p:cNvPr>
          <p:cNvSpPr txBox="1"/>
          <p:nvPr/>
        </p:nvSpPr>
        <p:spPr>
          <a:xfrm>
            <a:off x="728869" y="809434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決算書の作成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6972363-2B2D-485C-8B8D-D1C77233C9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908" y="1265289"/>
            <a:ext cx="778048" cy="1120390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DB50973-5669-41A3-BBD5-04BD7C7F23C3}"/>
              </a:ext>
            </a:extLst>
          </p:cNvPr>
          <p:cNvSpPr/>
          <p:nvPr/>
        </p:nvSpPr>
        <p:spPr>
          <a:xfrm>
            <a:off x="1611216" y="1477033"/>
            <a:ext cx="5756993" cy="90864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・「販売計画書」を作るときに予想した売上と比べてどうだったかな？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・みんなでまとめて話し合ってみましょう。</a:t>
            </a: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DFF66A08-A1B2-498F-A157-95B96C63E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985058"/>
              </p:ext>
            </p:extLst>
          </p:nvPr>
        </p:nvGraphicFramePr>
        <p:xfrm>
          <a:off x="292126" y="2443225"/>
          <a:ext cx="7124808" cy="79464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2795">
                  <a:extLst>
                    <a:ext uri="{9D8B030D-6E8A-4147-A177-3AD203B41FA5}">
                      <a16:colId xmlns:a16="http://schemas.microsoft.com/office/drawing/2014/main" val="80919841"/>
                    </a:ext>
                  </a:extLst>
                </a:gridCol>
                <a:gridCol w="117557">
                  <a:extLst>
                    <a:ext uri="{9D8B030D-6E8A-4147-A177-3AD203B41FA5}">
                      <a16:colId xmlns:a16="http://schemas.microsoft.com/office/drawing/2014/main" val="3366334706"/>
                    </a:ext>
                  </a:extLst>
                </a:gridCol>
                <a:gridCol w="540635">
                  <a:extLst>
                    <a:ext uri="{9D8B030D-6E8A-4147-A177-3AD203B41FA5}">
                      <a16:colId xmlns:a16="http://schemas.microsoft.com/office/drawing/2014/main" val="3058467026"/>
                    </a:ext>
                  </a:extLst>
                </a:gridCol>
                <a:gridCol w="2186609">
                  <a:extLst>
                    <a:ext uri="{9D8B030D-6E8A-4147-A177-3AD203B41FA5}">
                      <a16:colId xmlns:a16="http://schemas.microsoft.com/office/drawing/2014/main" val="473229956"/>
                    </a:ext>
                  </a:extLst>
                </a:gridCol>
                <a:gridCol w="1073426">
                  <a:extLst>
                    <a:ext uri="{9D8B030D-6E8A-4147-A177-3AD203B41FA5}">
                      <a16:colId xmlns:a16="http://schemas.microsoft.com/office/drawing/2014/main" val="449495416"/>
                    </a:ext>
                  </a:extLst>
                </a:gridCol>
                <a:gridCol w="145236">
                  <a:extLst>
                    <a:ext uri="{9D8B030D-6E8A-4147-A177-3AD203B41FA5}">
                      <a16:colId xmlns:a16="http://schemas.microsoft.com/office/drawing/2014/main" val="2056586819"/>
                    </a:ext>
                  </a:extLst>
                </a:gridCol>
                <a:gridCol w="384851">
                  <a:extLst>
                    <a:ext uri="{9D8B030D-6E8A-4147-A177-3AD203B41FA5}">
                      <a16:colId xmlns:a16="http://schemas.microsoft.com/office/drawing/2014/main" val="2459002148"/>
                    </a:ext>
                  </a:extLst>
                </a:gridCol>
                <a:gridCol w="1413699">
                  <a:extLst>
                    <a:ext uri="{9D8B030D-6E8A-4147-A177-3AD203B41FA5}">
                      <a16:colId xmlns:a16="http://schemas.microsoft.com/office/drawing/2014/main" val="3789798656"/>
                    </a:ext>
                  </a:extLst>
                </a:gridCol>
              </a:tblGrid>
              <a:tr h="257210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決算書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例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35268"/>
                  </a:ext>
                </a:extLst>
              </a:tr>
              <a:tr h="257210"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日野商会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052647"/>
                  </a:ext>
                </a:extLst>
              </a:tr>
              <a:tr h="257210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私たちの会社の利益を計算しよう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586334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会社の売上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経費の合計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材料費等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お給料）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会社の利益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491543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3,410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+2,500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円＝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5,910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  <a:endParaRPr kumimoji="1" lang="ja-JP" altLang="en-US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803194"/>
                  </a:ext>
                </a:extLst>
              </a:tr>
              <a:tr h="257210">
                <a:tc gridSpan="8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表にまとめてみよう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03565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予想したもの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実際の結果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実際の結果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011773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売　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9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2,750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円</a:t>
                      </a: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6860972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経　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5,690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5,910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9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1,948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円</a:t>
                      </a: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775499"/>
                  </a:ext>
                </a:extLst>
              </a:tr>
              <a:tr h="25721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利　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1,310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9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802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円</a:t>
                      </a: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456948"/>
                  </a:ext>
                </a:extLst>
              </a:tr>
              <a:tr h="1607561">
                <a:tc gridSpan="8">
                  <a:txBody>
                    <a:bodyPr/>
                    <a:lstStyle/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予想と違いが出たら理由を考えてみよう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】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　材料が足りなくなって買い足したから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ビーズが不足した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　売れなくて値下げをしたから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l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200502"/>
                  </a:ext>
                </a:extLst>
              </a:tr>
              <a:tr h="257210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銀行から借りたお金を返しましょう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10,000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円</a:t>
                      </a:r>
                    </a:p>
                  </a:txBody>
                  <a:tcPr marR="360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855218"/>
                  </a:ext>
                </a:extLst>
              </a:tr>
              <a:tr h="1637119">
                <a:tc gridSpan="8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返したら「返済証明書」もらって決算書に貼り付けましょう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ここに貼り付ける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792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</a:txBody>
                  <a:tcPr marR="648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816785"/>
                  </a:ext>
                </a:extLst>
              </a:tr>
            </a:tbl>
          </a:graphicData>
        </a:graphic>
      </p:graphicFrame>
      <p:sp>
        <p:nvSpPr>
          <p:cNvPr id="7" name="減算記号 6">
            <a:extLst>
              <a:ext uri="{FF2B5EF4-FFF2-40B4-BE49-F238E27FC236}">
                <a16:creationId xmlns:a16="http://schemas.microsoft.com/office/drawing/2014/main" id="{5D121FF0-B419-4AC4-89F4-3AE0E3E3ECEE}"/>
              </a:ext>
            </a:extLst>
          </p:cNvPr>
          <p:cNvSpPr/>
          <p:nvPr/>
        </p:nvSpPr>
        <p:spPr>
          <a:xfrm>
            <a:off x="1802295" y="3776872"/>
            <a:ext cx="331304" cy="2650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次の値と等しい 7">
            <a:extLst>
              <a:ext uri="{FF2B5EF4-FFF2-40B4-BE49-F238E27FC236}">
                <a16:creationId xmlns:a16="http://schemas.microsoft.com/office/drawing/2014/main" id="{82DB57CF-C73C-4BA9-8987-0183523F722F}"/>
              </a:ext>
            </a:extLst>
          </p:cNvPr>
          <p:cNvSpPr/>
          <p:nvPr/>
        </p:nvSpPr>
        <p:spPr>
          <a:xfrm>
            <a:off x="5512901" y="3790124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4B2B596-43E9-4DB7-B8F4-8403F52C16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8" y="9426524"/>
            <a:ext cx="531032" cy="764686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12F2CA9B-6431-4807-9B2A-8439B35E970F}"/>
              </a:ext>
            </a:extLst>
          </p:cNvPr>
          <p:cNvSpPr/>
          <p:nvPr/>
        </p:nvSpPr>
        <p:spPr>
          <a:xfrm>
            <a:off x="1611216" y="9697615"/>
            <a:ext cx="5377022" cy="603840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・返済証明書＝「お金をちゃんと返しましたよ」ということを紙に書いたものだよ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6AE2028-D7F4-4571-999F-B5C0BAA41AA8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-16-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8103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6058C8-3D46-41C0-A75A-858512A219F2}"/>
              </a:ext>
            </a:extLst>
          </p:cNvPr>
          <p:cNvSpPr txBox="1"/>
          <p:nvPr/>
        </p:nvSpPr>
        <p:spPr>
          <a:xfrm>
            <a:off x="2239617" y="201868"/>
            <a:ext cx="3080440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Ｆ　税金教室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3EB0A2-BB67-4F94-9D56-C2266BD7881E}"/>
              </a:ext>
            </a:extLst>
          </p:cNvPr>
          <p:cNvSpPr txBox="1"/>
          <p:nvPr/>
        </p:nvSpPr>
        <p:spPr>
          <a:xfrm>
            <a:off x="187076" y="845893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消費税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FB4B6A2-32FB-427D-8FD9-DB031A14EE41}"/>
              </a:ext>
            </a:extLst>
          </p:cNvPr>
          <p:cNvSpPr txBox="1"/>
          <p:nvPr/>
        </p:nvSpPr>
        <p:spPr>
          <a:xfrm>
            <a:off x="1705825" y="904844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（みんなも負担している税金）</a:t>
            </a:r>
          </a:p>
        </p:txBody>
      </p:sp>
      <p:sp>
        <p:nvSpPr>
          <p:cNvPr id="13" name="次の値と等しい 12">
            <a:extLst>
              <a:ext uri="{FF2B5EF4-FFF2-40B4-BE49-F238E27FC236}">
                <a16:creationId xmlns:a16="http://schemas.microsoft.com/office/drawing/2014/main" id="{65D8C428-7AAE-49AC-A14B-0F45116A90B1}"/>
              </a:ext>
            </a:extLst>
          </p:cNvPr>
          <p:cNvSpPr/>
          <p:nvPr/>
        </p:nvSpPr>
        <p:spPr>
          <a:xfrm>
            <a:off x="4455148" y="1882072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十字形 13">
            <a:extLst>
              <a:ext uri="{FF2B5EF4-FFF2-40B4-BE49-F238E27FC236}">
                <a16:creationId xmlns:a16="http://schemas.microsoft.com/office/drawing/2014/main" id="{9C7A5760-56A6-4DD7-AA9C-5C6A8CD4D38C}"/>
              </a:ext>
            </a:extLst>
          </p:cNvPr>
          <p:cNvSpPr/>
          <p:nvPr/>
        </p:nvSpPr>
        <p:spPr>
          <a:xfrm rot="18900000">
            <a:off x="2449763" y="5249017"/>
            <a:ext cx="344947" cy="344947"/>
          </a:xfrm>
          <a:prstGeom prst="plus">
            <a:avLst>
              <a:gd name="adj" fmla="val 41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6B2F3A7-EA02-4D2B-AECA-886BB3B19D19}"/>
              </a:ext>
            </a:extLst>
          </p:cNvPr>
          <p:cNvSpPr txBox="1"/>
          <p:nvPr/>
        </p:nvSpPr>
        <p:spPr>
          <a:xfrm>
            <a:off x="185734" y="4375629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法人税等</a:t>
            </a:r>
          </a:p>
        </p:txBody>
      </p:sp>
      <p:sp>
        <p:nvSpPr>
          <p:cNvPr id="37" name="減算記号 36">
            <a:extLst>
              <a:ext uri="{FF2B5EF4-FFF2-40B4-BE49-F238E27FC236}">
                <a16:creationId xmlns:a16="http://schemas.microsoft.com/office/drawing/2014/main" id="{E00FAF8B-75BC-4664-A05C-A8F86BE3FCE8}"/>
              </a:ext>
            </a:extLst>
          </p:cNvPr>
          <p:cNvSpPr/>
          <p:nvPr/>
        </p:nvSpPr>
        <p:spPr>
          <a:xfrm>
            <a:off x="2398105" y="1926611"/>
            <a:ext cx="331304" cy="265043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D8E88E54-53E4-4F7A-923D-692FD4BD24AF}"/>
              </a:ext>
            </a:extLst>
          </p:cNvPr>
          <p:cNvSpPr txBox="1"/>
          <p:nvPr/>
        </p:nvSpPr>
        <p:spPr>
          <a:xfrm>
            <a:off x="185734" y="6644402"/>
            <a:ext cx="2236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源泉所得税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FA601B0-0826-4B40-8662-19DD32E6C131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-17-</a:t>
            </a:r>
            <a:endParaRPr kumimoji="1" lang="ja-JP" altLang="en-US" dirty="0"/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AD79C01-95DB-48B4-BBB7-C9D4F4F0C0DD}"/>
              </a:ext>
            </a:extLst>
          </p:cNvPr>
          <p:cNvSpPr/>
          <p:nvPr/>
        </p:nvSpPr>
        <p:spPr>
          <a:xfrm>
            <a:off x="967410" y="2014594"/>
            <a:ext cx="1331580" cy="60363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預り消費税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C23ADD81-11CE-4E5A-99B4-F2FDD6FEBF93}"/>
              </a:ext>
            </a:extLst>
          </p:cNvPr>
          <p:cNvSpPr/>
          <p:nvPr/>
        </p:nvSpPr>
        <p:spPr>
          <a:xfrm>
            <a:off x="3077569" y="2014594"/>
            <a:ext cx="1331580" cy="60363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仮払消費税</a:t>
            </a: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0EAA5D61-F1B3-4171-9008-26A58C918B4C}"/>
              </a:ext>
            </a:extLst>
          </p:cNvPr>
          <p:cNvSpPr/>
          <p:nvPr/>
        </p:nvSpPr>
        <p:spPr>
          <a:xfrm>
            <a:off x="5115339" y="2014594"/>
            <a:ext cx="1409389" cy="603637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納める消費税</a:t>
            </a:r>
          </a:p>
        </p:txBody>
      </p:sp>
      <p:sp>
        <p:nvSpPr>
          <p:cNvPr id="17" name="右中かっこ 16">
            <a:extLst>
              <a:ext uri="{FF2B5EF4-FFF2-40B4-BE49-F238E27FC236}">
                <a16:creationId xmlns:a16="http://schemas.microsoft.com/office/drawing/2014/main" id="{A4F36361-302B-4B92-B2D9-9288C6507142}"/>
              </a:ext>
            </a:extLst>
          </p:cNvPr>
          <p:cNvSpPr/>
          <p:nvPr/>
        </p:nvSpPr>
        <p:spPr>
          <a:xfrm>
            <a:off x="6679025" y="1442360"/>
            <a:ext cx="145347" cy="119520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6F6AAE1B-BAE0-494E-BC33-728C6727CACC}"/>
              </a:ext>
            </a:extLst>
          </p:cNvPr>
          <p:cNvSpPr txBox="1"/>
          <p:nvPr/>
        </p:nvSpPr>
        <p:spPr>
          <a:xfrm>
            <a:off x="6906544" y="1370549"/>
            <a:ext cx="461665" cy="145167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決算書の利益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2D88A7F-9F37-4BCC-B430-FE3D98FCD2F6}"/>
              </a:ext>
            </a:extLst>
          </p:cNvPr>
          <p:cNvSpPr txBox="1"/>
          <p:nvPr/>
        </p:nvSpPr>
        <p:spPr>
          <a:xfrm>
            <a:off x="1065482" y="3636132"/>
            <a:ext cx="6425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消費税の特徴は「みんなから同じ金額を集める」というところになります。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03EEA2-70F7-45DD-876F-DE3F79CD24C5}"/>
              </a:ext>
            </a:extLst>
          </p:cNvPr>
          <p:cNvSpPr/>
          <p:nvPr/>
        </p:nvSpPr>
        <p:spPr>
          <a:xfrm>
            <a:off x="735303" y="1500035"/>
            <a:ext cx="1563686" cy="1118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売　上</a:t>
            </a:r>
          </a:p>
        </p:txBody>
      </p: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id="{F0AFFD5B-60CA-43D3-A7AB-389EEE913441}"/>
              </a:ext>
            </a:extLst>
          </p:cNvPr>
          <p:cNvSpPr/>
          <p:nvPr/>
        </p:nvSpPr>
        <p:spPr>
          <a:xfrm>
            <a:off x="2845462" y="1500035"/>
            <a:ext cx="1563686" cy="1118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経　費</a:t>
            </a:r>
          </a:p>
        </p:txBody>
      </p:sp>
      <p:sp>
        <p:nvSpPr>
          <p:cNvPr id="51" name="正方形/長方形 50">
            <a:extLst>
              <a:ext uri="{FF2B5EF4-FFF2-40B4-BE49-F238E27FC236}">
                <a16:creationId xmlns:a16="http://schemas.microsoft.com/office/drawing/2014/main" id="{1F088015-FC87-478B-A111-0481C967161E}"/>
              </a:ext>
            </a:extLst>
          </p:cNvPr>
          <p:cNvSpPr/>
          <p:nvPr/>
        </p:nvSpPr>
        <p:spPr>
          <a:xfrm>
            <a:off x="4961041" y="1500035"/>
            <a:ext cx="1563686" cy="111819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会社の利益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27C69054-C9AF-4ECA-96F4-603F05E1540A}"/>
              </a:ext>
            </a:extLst>
          </p:cNvPr>
          <p:cNvSpPr/>
          <p:nvPr/>
        </p:nvSpPr>
        <p:spPr>
          <a:xfrm>
            <a:off x="774932" y="2736685"/>
            <a:ext cx="1701107" cy="793950"/>
          </a:xfrm>
          <a:prstGeom prst="wedgeRoundRectCallout">
            <a:avLst>
              <a:gd name="adj1" fmla="val 29691"/>
              <a:gd name="adj2" fmla="val -821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お客さんが支払った消費税</a:t>
            </a:r>
          </a:p>
        </p:txBody>
      </p:sp>
      <p:sp>
        <p:nvSpPr>
          <p:cNvPr id="50" name="吹き出し: 角を丸めた四角形 49">
            <a:extLst>
              <a:ext uri="{FF2B5EF4-FFF2-40B4-BE49-F238E27FC236}">
                <a16:creationId xmlns:a16="http://schemas.microsoft.com/office/drawing/2014/main" id="{C79DACA0-D74B-494B-B4FC-37F2F4A557C7}"/>
              </a:ext>
            </a:extLst>
          </p:cNvPr>
          <p:cNvSpPr/>
          <p:nvPr/>
        </p:nvSpPr>
        <p:spPr>
          <a:xfrm>
            <a:off x="2754041" y="2736685"/>
            <a:ext cx="1701107" cy="793950"/>
          </a:xfrm>
          <a:prstGeom prst="wedgeRoundRectCallout">
            <a:avLst>
              <a:gd name="adj1" fmla="val 32028"/>
              <a:gd name="adj2" fmla="val -821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仕入れにかかった消費税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B8C6CD77-C5C3-471A-AB22-4B6EB0218842}"/>
              </a:ext>
            </a:extLst>
          </p:cNvPr>
          <p:cNvSpPr txBox="1"/>
          <p:nvPr/>
        </p:nvSpPr>
        <p:spPr>
          <a:xfrm>
            <a:off x="2100676" y="4430092"/>
            <a:ext cx="2863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（会社の利益に対する税金）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3BF63A91-4ECF-4EF2-A5A3-8125416BDBB8}"/>
              </a:ext>
            </a:extLst>
          </p:cNvPr>
          <p:cNvSpPr/>
          <p:nvPr/>
        </p:nvSpPr>
        <p:spPr>
          <a:xfrm>
            <a:off x="774932" y="5024005"/>
            <a:ext cx="1524057" cy="7884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会社の利益</a:t>
            </a: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50EC39B2-D3EA-4067-8F26-8E263CE7ABAE}"/>
              </a:ext>
            </a:extLst>
          </p:cNvPr>
          <p:cNvSpPr/>
          <p:nvPr/>
        </p:nvSpPr>
        <p:spPr>
          <a:xfrm>
            <a:off x="2949530" y="5163365"/>
            <a:ext cx="1202883" cy="546663"/>
          </a:xfrm>
          <a:prstGeom prst="roundRect">
            <a:avLst>
              <a:gd name="adj" fmla="val 28788"/>
            </a:avLst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法人税率</a:t>
            </a:r>
          </a:p>
        </p:txBody>
      </p:sp>
      <p:sp>
        <p:nvSpPr>
          <p:cNvPr id="56" name="次の値と等しい 55">
            <a:extLst>
              <a:ext uri="{FF2B5EF4-FFF2-40B4-BE49-F238E27FC236}">
                <a16:creationId xmlns:a16="http://schemas.microsoft.com/office/drawing/2014/main" id="{B6459806-DDDC-4784-B287-CB39E92949B5}"/>
              </a:ext>
            </a:extLst>
          </p:cNvPr>
          <p:cNvSpPr/>
          <p:nvPr/>
        </p:nvSpPr>
        <p:spPr>
          <a:xfrm>
            <a:off x="4309376" y="5285693"/>
            <a:ext cx="463827" cy="265043"/>
          </a:xfrm>
          <a:prstGeom prst="mathEqual">
            <a:avLst>
              <a:gd name="adj1" fmla="val 25317"/>
              <a:gd name="adj2" fmla="val 333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72AFA191-9717-4CE8-B2D6-849D2D1042B2}"/>
              </a:ext>
            </a:extLst>
          </p:cNvPr>
          <p:cNvSpPr/>
          <p:nvPr/>
        </p:nvSpPr>
        <p:spPr>
          <a:xfrm>
            <a:off x="4918975" y="4856368"/>
            <a:ext cx="2486572" cy="546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会社の自由になるお金</a:t>
            </a:r>
          </a:p>
        </p:txBody>
      </p:sp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C225DB54-F826-4010-A610-3B89B2F9C609}"/>
              </a:ext>
            </a:extLst>
          </p:cNvPr>
          <p:cNvSpPr/>
          <p:nvPr/>
        </p:nvSpPr>
        <p:spPr>
          <a:xfrm>
            <a:off x="4918975" y="5403032"/>
            <a:ext cx="2486572" cy="546663"/>
          </a:xfrm>
          <a:prstGeom prst="roundRect">
            <a:avLst>
              <a:gd name="adj" fmla="val 38485"/>
            </a:avLst>
          </a:prstGeom>
          <a:solidFill>
            <a:srgbClr val="FF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納める法人税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CAAD2EC5-9CCD-4B41-A664-B8A7E20C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8" y="3648451"/>
            <a:ext cx="466062" cy="369332"/>
          </a:xfrm>
          <a:prstGeom prst="rect">
            <a:avLst/>
          </a:prstGeom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7FBFEBC7-AFCA-4C73-BC9F-2789ED7B092E}"/>
              </a:ext>
            </a:extLst>
          </p:cNvPr>
          <p:cNvSpPr txBox="1"/>
          <p:nvPr/>
        </p:nvSpPr>
        <p:spPr>
          <a:xfrm>
            <a:off x="1065482" y="5964930"/>
            <a:ext cx="52742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法人税の特徴は「同じ率で集める」というところになります。</a:t>
            </a:r>
          </a:p>
        </p:txBody>
      </p:sp>
      <p:pic>
        <p:nvPicPr>
          <p:cNvPr id="60" name="図 59">
            <a:extLst>
              <a:ext uri="{FF2B5EF4-FFF2-40B4-BE49-F238E27FC236}">
                <a16:creationId xmlns:a16="http://schemas.microsoft.com/office/drawing/2014/main" id="{8F5162BD-B324-480B-8766-580CA87F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8" y="5977249"/>
            <a:ext cx="466062" cy="369332"/>
          </a:xfrm>
          <a:prstGeom prst="rect">
            <a:avLst/>
          </a:prstGeom>
        </p:spPr>
      </p:pic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522A390E-5A77-4E42-8E71-90B2DE5156F8}"/>
              </a:ext>
            </a:extLst>
          </p:cNvPr>
          <p:cNvSpPr/>
          <p:nvPr/>
        </p:nvSpPr>
        <p:spPr>
          <a:xfrm>
            <a:off x="774932" y="7240121"/>
            <a:ext cx="1524057" cy="2407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お給料</a:t>
            </a:r>
          </a:p>
        </p:txBody>
      </p:sp>
      <p:sp>
        <p:nvSpPr>
          <p:cNvPr id="63" name="矢印: 右 62">
            <a:extLst>
              <a:ext uri="{FF2B5EF4-FFF2-40B4-BE49-F238E27FC236}">
                <a16:creationId xmlns:a16="http://schemas.microsoft.com/office/drawing/2014/main" id="{964BE2D8-340E-4923-B295-63ECF7E8404C}"/>
              </a:ext>
            </a:extLst>
          </p:cNvPr>
          <p:cNvSpPr/>
          <p:nvPr/>
        </p:nvSpPr>
        <p:spPr>
          <a:xfrm>
            <a:off x="2601268" y="7918415"/>
            <a:ext cx="443907" cy="9276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正方形/長方形 63">
            <a:extLst>
              <a:ext uri="{FF2B5EF4-FFF2-40B4-BE49-F238E27FC236}">
                <a16:creationId xmlns:a16="http://schemas.microsoft.com/office/drawing/2014/main" id="{BD8EBF58-09AA-4BE6-9FD6-C1CA990AA1FB}"/>
              </a:ext>
            </a:extLst>
          </p:cNvPr>
          <p:cNvSpPr/>
          <p:nvPr/>
        </p:nvSpPr>
        <p:spPr>
          <a:xfrm>
            <a:off x="3390384" y="9281039"/>
            <a:ext cx="1524057" cy="36654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個人住民税</a:t>
            </a:r>
          </a:p>
        </p:txBody>
      </p:sp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37FDBA2B-3AD7-4F7F-AD9C-663E34D13234}"/>
              </a:ext>
            </a:extLst>
          </p:cNvPr>
          <p:cNvSpPr/>
          <p:nvPr/>
        </p:nvSpPr>
        <p:spPr>
          <a:xfrm>
            <a:off x="3390384" y="8914494"/>
            <a:ext cx="1524057" cy="36654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源泉所得税</a:t>
            </a:r>
          </a:p>
        </p:txBody>
      </p:sp>
      <p:sp>
        <p:nvSpPr>
          <p:cNvPr id="66" name="正方形/長方形 65">
            <a:extLst>
              <a:ext uri="{FF2B5EF4-FFF2-40B4-BE49-F238E27FC236}">
                <a16:creationId xmlns:a16="http://schemas.microsoft.com/office/drawing/2014/main" id="{DADACA21-5401-4E0F-9C66-44D52875DD59}"/>
              </a:ext>
            </a:extLst>
          </p:cNvPr>
          <p:cNvSpPr/>
          <p:nvPr/>
        </p:nvSpPr>
        <p:spPr>
          <a:xfrm>
            <a:off x="3390384" y="8556487"/>
            <a:ext cx="1524057" cy="366545"/>
          </a:xfrm>
          <a:prstGeom prst="rect">
            <a:avLst/>
          </a:prstGeom>
          <a:solidFill>
            <a:srgbClr val="FFCCFF"/>
          </a:solidFill>
          <a:ln w="2857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社会保険料</a:t>
            </a: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F975E741-4DF9-43AF-B2E4-E41626F6EE5C}"/>
              </a:ext>
            </a:extLst>
          </p:cNvPr>
          <p:cNvSpPr/>
          <p:nvPr/>
        </p:nvSpPr>
        <p:spPr>
          <a:xfrm>
            <a:off x="3390384" y="7240121"/>
            <a:ext cx="1524057" cy="24074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自分の自由になるお金</a:t>
            </a:r>
          </a:p>
        </p:txBody>
      </p:sp>
      <p:sp>
        <p:nvSpPr>
          <p:cNvPr id="67" name="吹き出し: 角を丸めた四角形 66">
            <a:extLst>
              <a:ext uri="{FF2B5EF4-FFF2-40B4-BE49-F238E27FC236}">
                <a16:creationId xmlns:a16="http://schemas.microsoft.com/office/drawing/2014/main" id="{370DCFC5-0234-43F0-9F7C-67DA6D88817A}"/>
              </a:ext>
            </a:extLst>
          </p:cNvPr>
          <p:cNvSpPr/>
          <p:nvPr/>
        </p:nvSpPr>
        <p:spPr>
          <a:xfrm>
            <a:off x="5685183" y="7916537"/>
            <a:ext cx="1683026" cy="929530"/>
          </a:xfrm>
          <a:prstGeom prst="wedgeRoundRectCallout">
            <a:avLst>
              <a:gd name="adj1" fmla="val -96680"/>
              <a:gd name="adj2" fmla="val 3524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厚生年金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健康保険料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雇用保険料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158EE580-441D-4A61-91C1-8E7C2F143918}"/>
              </a:ext>
            </a:extLst>
          </p:cNvPr>
          <p:cNvSpPr txBox="1"/>
          <p:nvPr/>
        </p:nvSpPr>
        <p:spPr>
          <a:xfrm>
            <a:off x="1065482" y="9893639"/>
            <a:ext cx="6439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所得税の特徴は「負担する能力に応じて集める」というところになります。</a:t>
            </a:r>
          </a:p>
        </p:txBody>
      </p:sp>
      <p:pic>
        <p:nvPicPr>
          <p:cNvPr id="69" name="図 68">
            <a:extLst>
              <a:ext uri="{FF2B5EF4-FFF2-40B4-BE49-F238E27FC236}">
                <a16:creationId xmlns:a16="http://schemas.microsoft.com/office/drawing/2014/main" id="{B090628E-F60E-407D-AE3C-8829546B2C4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38" y="9905958"/>
            <a:ext cx="466062" cy="369332"/>
          </a:xfrm>
          <a:prstGeom prst="rect">
            <a:avLst/>
          </a:prstGeom>
        </p:spPr>
      </p:pic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ECAB3B7C-CF25-4570-B708-872B8258B9A0}"/>
              </a:ext>
            </a:extLst>
          </p:cNvPr>
          <p:cNvSpPr txBox="1"/>
          <p:nvPr/>
        </p:nvSpPr>
        <p:spPr>
          <a:xfrm>
            <a:off x="2274148" y="6707961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（給料から引かれる税金）</a:t>
            </a:r>
          </a:p>
        </p:txBody>
      </p:sp>
    </p:spTree>
    <p:extLst>
      <p:ext uri="{BB962C8B-B14F-4D97-AF65-F5344CB8AC3E}">
        <p14:creationId xmlns:p14="http://schemas.microsoft.com/office/powerpoint/2010/main" val="144624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C23E09B0-042F-42B5-8663-077793BB4F6D}"/>
              </a:ext>
            </a:extLst>
          </p:cNvPr>
          <p:cNvSpPr txBox="1"/>
          <p:nvPr/>
        </p:nvSpPr>
        <p:spPr>
          <a:xfrm>
            <a:off x="2643119" y="639191"/>
            <a:ext cx="2273438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もくじ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8CF3C495-6C2E-497A-8518-9E9D86802C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5035"/>
              </p:ext>
            </p:extLst>
          </p:nvPr>
        </p:nvGraphicFramePr>
        <p:xfrm>
          <a:off x="410817" y="1717909"/>
          <a:ext cx="6622728" cy="88165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140">
                  <a:extLst>
                    <a:ext uri="{9D8B030D-6E8A-4147-A177-3AD203B41FA5}">
                      <a16:colId xmlns:a16="http://schemas.microsoft.com/office/drawing/2014/main" val="2008655145"/>
                    </a:ext>
                  </a:extLst>
                </a:gridCol>
                <a:gridCol w="4625008">
                  <a:extLst>
                    <a:ext uri="{9D8B030D-6E8A-4147-A177-3AD203B41FA5}">
                      <a16:colId xmlns:a16="http://schemas.microsoft.com/office/drawing/2014/main" val="1091468588"/>
                    </a:ext>
                  </a:extLst>
                </a:gridCol>
                <a:gridCol w="1149580">
                  <a:extLst>
                    <a:ext uri="{9D8B030D-6E8A-4147-A177-3AD203B41FA5}">
                      <a16:colId xmlns:a16="http://schemas.microsoft.com/office/drawing/2014/main" val="3643804782"/>
                    </a:ext>
                  </a:extLst>
                </a:gridCol>
              </a:tblGrid>
              <a:tr h="979614">
                <a:tc>
                  <a:txBody>
                    <a:bodyPr/>
                    <a:lstStyle/>
                    <a:p>
                      <a:endParaRPr kumimoji="1" lang="ja-JP" altLang="en-US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学習の流れ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621822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endParaRPr kumimoji="1" lang="ja-JP" altLang="en-US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はじめに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２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67326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Ａ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会社を作ろう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４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5751935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Ｂ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必要なものをそろえよう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６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398942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Ｃ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商品を作ろう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１２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632305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Ｄ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商品を売ろう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１３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867696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Ｅ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利益を計算しよう</a:t>
                      </a:r>
                      <a:endParaRPr kumimoji="1" lang="en-US" altLang="ja-JP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１６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447595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Ｆ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税金教室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１７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5565213"/>
                  </a:ext>
                </a:extLst>
              </a:tr>
              <a:tr h="97961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※</a:t>
                      </a:r>
                      <a:endParaRPr kumimoji="1" lang="ja-JP" altLang="en-US" sz="2800" b="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まとめ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800" b="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１８</a:t>
                      </a:r>
                    </a:p>
                  </a:txBody>
                  <a:tcPr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83216"/>
                  </a:ext>
                </a:extLst>
              </a:tr>
            </a:tbl>
          </a:graphicData>
        </a:graphic>
      </p:graphicFrame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A7585B3-2136-4F42-94EC-4781B19F1884}"/>
              </a:ext>
            </a:extLst>
          </p:cNvPr>
          <p:cNvCxnSpPr/>
          <p:nvPr/>
        </p:nvCxnSpPr>
        <p:spPr>
          <a:xfrm>
            <a:off x="3554553" y="2199861"/>
            <a:ext cx="267693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388D64C-7248-44A4-A517-943A1C600A61}"/>
              </a:ext>
            </a:extLst>
          </p:cNvPr>
          <p:cNvCxnSpPr/>
          <p:nvPr/>
        </p:nvCxnSpPr>
        <p:spPr>
          <a:xfrm>
            <a:off x="3554553" y="3182415"/>
            <a:ext cx="267693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88190F6-172C-4018-820B-3CE36D1858AA}"/>
              </a:ext>
            </a:extLst>
          </p:cNvPr>
          <p:cNvCxnSpPr>
            <a:cxnSpLocks/>
          </p:cNvCxnSpPr>
          <p:nvPr/>
        </p:nvCxnSpPr>
        <p:spPr>
          <a:xfrm>
            <a:off x="3779837" y="4164969"/>
            <a:ext cx="245165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3E8A1AEE-4AE2-4F65-800B-4635068EEFFA}"/>
              </a:ext>
            </a:extLst>
          </p:cNvPr>
          <p:cNvCxnSpPr>
            <a:cxnSpLocks/>
          </p:cNvCxnSpPr>
          <p:nvPr/>
        </p:nvCxnSpPr>
        <p:spPr>
          <a:xfrm>
            <a:off x="5393635" y="5147523"/>
            <a:ext cx="837857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46AFEFCB-250B-421E-B90B-2D94ABBEECAA}"/>
              </a:ext>
            </a:extLst>
          </p:cNvPr>
          <p:cNvCxnSpPr>
            <a:cxnSpLocks/>
          </p:cNvCxnSpPr>
          <p:nvPr/>
        </p:nvCxnSpPr>
        <p:spPr>
          <a:xfrm>
            <a:off x="3779837" y="6130077"/>
            <a:ext cx="245165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9E1F3430-557B-4878-AE8B-8539631CE0A2}"/>
              </a:ext>
            </a:extLst>
          </p:cNvPr>
          <p:cNvCxnSpPr>
            <a:cxnSpLocks/>
          </p:cNvCxnSpPr>
          <p:nvPr/>
        </p:nvCxnSpPr>
        <p:spPr>
          <a:xfrm>
            <a:off x="3779837" y="7112631"/>
            <a:ext cx="245165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A326FBE6-4EF3-46A5-B541-D5C753946D14}"/>
              </a:ext>
            </a:extLst>
          </p:cNvPr>
          <p:cNvCxnSpPr>
            <a:cxnSpLocks/>
          </p:cNvCxnSpPr>
          <p:nvPr/>
        </p:nvCxnSpPr>
        <p:spPr>
          <a:xfrm>
            <a:off x="4465983" y="8095185"/>
            <a:ext cx="1765509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D9493E48-C7C3-4EA5-9AD5-1AD70C629DC1}"/>
              </a:ext>
            </a:extLst>
          </p:cNvPr>
          <p:cNvCxnSpPr>
            <a:cxnSpLocks/>
          </p:cNvCxnSpPr>
          <p:nvPr/>
        </p:nvCxnSpPr>
        <p:spPr>
          <a:xfrm>
            <a:off x="3048000" y="9077739"/>
            <a:ext cx="318349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C21388EA-9021-46D5-92FE-B6AAA2E4C1E0}"/>
              </a:ext>
            </a:extLst>
          </p:cNvPr>
          <p:cNvCxnSpPr>
            <a:cxnSpLocks/>
          </p:cNvCxnSpPr>
          <p:nvPr/>
        </p:nvCxnSpPr>
        <p:spPr>
          <a:xfrm>
            <a:off x="3048000" y="10058400"/>
            <a:ext cx="318349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59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B561213-B18E-40D5-B394-2FE197D0E04A}"/>
              </a:ext>
            </a:extLst>
          </p:cNvPr>
          <p:cNvSpPr txBox="1"/>
          <p:nvPr/>
        </p:nvSpPr>
        <p:spPr>
          <a:xfrm>
            <a:off x="2073274" y="201868"/>
            <a:ext cx="3413126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まとめ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3F27F09-9815-4549-A49C-F373F0711CC0}"/>
              </a:ext>
            </a:extLst>
          </p:cNvPr>
          <p:cNvSpPr txBox="1"/>
          <p:nvPr/>
        </p:nvSpPr>
        <p:spPr>
          <a:xfrm>
            <a:off x="569846" y="809434"/>
            <a:ext cx="6830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メ　モ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AF785E5-86AB-405E-9CB7-A5A80D450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438" y="9731323"/>
            <a:ext cx="531032" cy="764686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83C6F59E-B6AD-4DF0-9D21-31551A143E3F}"/>
              </a:ext>
            </a:extLst>
          </p:cNvPr>
          <p:cNvSpPr/>
          <p:nvPr/>
        </p:nvSpPr>
        <p:spPr>
          <a:xfrm>
            <a:off x="1611216" y="9816886"/>
            <a:ext cx="5789436" cy="603840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みんな、よく頑張ったね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!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お疲れさま</a:t>
            </a:r>
            <a:r>
              <a:rPr kumimoji="1" lang="ja-JP" alt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で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した！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185738" indent="-185738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この体験がずっとみんなの心に残りますように･･･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15FF740-4B9F-4E2A-A039-540CB0F80C9E}"/>
              </a:ext>
            </a:extLst>
          </p:cNvPr>
          <p:cNvSpPr txBox="1"/>
          <p:nvPr/>
        </p:nvSpPr>
        <p:spPr>
          <a:xfrm>
            <a:off x="3604595" y="10429461"/>
            <a:ext cx="37510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-18-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853DE275-1856-4D9A-8C18-ED735EFC5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834758"/>
              </p:ext>
            </p:extLst>
          </p:nvPr>
        </p:nvGraphicFramePr>
        <p:xfrm>
          <a:off x="569846" y="1237385"/>
          <a:ext cx="6583253" cy="810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3253">
                  <a:extLst>
                    <a:ext uri="{9D8B030D-6E8A-4147-A177-3AD203B41FA5}">
                      <a16:colId xmlns:a16="http://schemas.microsoft.com/office/drawing/2014/main" val="620990273"/>
                    </a:ext>
                  </a:extLst>
                </a:gridCol>
              </a:tblGrid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062990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591245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380092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561332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292259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24714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9975587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28041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976742"/>
                  </a:ext>
                </a:extLst>
              </a:tr>
              <a:tr h="8109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56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0201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BECD78E-822F-4870-82E6-4A677CEDD297}"/>
              </a:ext>
            </a:extLst>
          </p:cNvPr>
          <p:cNvSpPr txBox="1"/>
          <p:nvPr/>
        </p:nvSpPr>
        <p:spPr>
          <a:xfrm>
            <a:off x="2497346" y="639191"/>
            <a:ext cx="2564984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学習の流れ</a:t>
            </a:r>
          </a:p>
        </p:txBody>
      </p:sp>
      <p:graphicFrame>
        <p:nvGraphicFramePr>
          <p:cNvPr id="3" name="表 2">
            <a:extLst>
              <a:ext uri="{FF2B5EF4-FFF2-40B4-BE49-F238E27FC236}">
                <a16:creationId xmlns:a16="http://schemas.microsoft.com/office/drawing/2014/main" id="{FBB7F759-7ED7-46FC-952C-61ED8CA29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828087"/>
              </p:ext>
            </p:extLst>
          </p:nvPr>
        </p:nvGraphicFramePr>
        <p:xfrm>
          <a:off x="287890" y="1293839"/>
          <a:ext cx="6983896" cy="913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905">
                  <a:extLst>
                    <a:ext uri="{9D8B030D-6E8A-4147-A177-3AD203B41FA5}">
                      <a16:colId xmlns:a16="http://schemas.microsoft.com/office/drawing/2014/main" val="2768362154"/>
                    </a:ext>
                  </a:extLst>
                </a:gridCol>
                <a:gridCol w="1974573">
                  <a:extLst>
                    <a:ext uri="{9D8B030D-6E8A-4147-A177-3AD203B41FA5}">
                      <a16:colId xmlns:a16="http://schemas.microsoft.com/office/drawing/2014/main" val="2819210723"/>
                    </a:ext>
                  </a:extLst>
                </a:gridCol>
                <a:gridCol w="2928731">
                  <a:extLst>
                    <a:ext uri="{9D8B030D-6E8A-4147-A177-3AD203B41FA5}">
                      <a16:colId xmlns:a16="http://schemas.microsoft.com/office/drawing/2014/main" val="1293470006"/>
                    </a:ext>
                  </a:extLst>
                </a:gridCol>
                <a:gridCol w="1139687">
                  <a:extLst>
                    <a:ext uri="{9D8B030D-6E8A-4147-A177-3AD203B41FA5}">
                      <a16:colId xmlns:a16="http://schemas.microsoft.com/office/drawing/2014/main" val="3872684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区分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場所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4781007"/>
                  </a:ext>
                </a:extLst>
              </a:tr>
              <a:tr h="370840">
                <a:tc rowSpan="11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50-10:00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集合・入店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003601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10:10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はじまりのあいさつ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145512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  <a:tab pos="1112838" algn="l"/>
                        </a:tabLst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15-10:40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プログラムの説明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04622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tabLst>
                          <a:tab pos="0" algn="l"/>
                          <a:tab pos="1112838" algn="l"/>
                        </a:tabLst>
                      </a:pP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10:40-11:00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kern="12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会社を作る</a:t>
                      </a:r>
                      <a:endParaRPr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4665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11:00-11:40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材料の下見に行く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94166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11:40-12:10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販売計画書を作る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616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12:10-13:00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お昼ご飯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42528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13:00-13:20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銀行に融資を受ける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0643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13:20-14:20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商品の材料を仕入れに行く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9196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14:20-16:30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商品を作る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516539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16:30-17:00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翌日の準備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8793241"/>
                  </a:ext>
                </a:extLst>
              </a:tr>
              <a:tr h="370840">
                <a:tc rowSpan="1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第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09:50-10:00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集合・入店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90754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10:10-12:00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商品を作る・看板を作る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919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12:00-13:00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お昼ご飯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19455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13:00-13:30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商品のチェック、開店の準備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697866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13:30</a:t>
                      </a: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14:30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開店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373216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78317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販売終了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645561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14:30-15:00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お店のかたずけ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3495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15:00-16:00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決算書の作成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047445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16:00-16:30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ja-JP" sz="1800" kern="1200" dirty="0">
                          <a:solidFill>
                            <a:schemeClr val="dk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借入金の返済及び社員へ利益の</a:t>
                      </a:r>
                      <a:r>
                        <a:rPr kumimoji="1" lang="ja-JP" altLang="en-US" sz="1800" kern="1200" dirty="0">
                          <a:solidFill>
                            <a:schemeClr val="dk1"/>
                          </a:solidFill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配分</a:t>
                      </a:r>
                      <a:endParaRPr kumimoji="1" lang="ja-JP" altLang="ja-JP" sz="1800" kern="1200" dirty="0">
                        <a:solidFill>
                          <a:schemeClr val="dk1"/>
                        </a:solidFill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73786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16:30-17:00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学習のまとめ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12519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00</a:t>
                      </a:r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解散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ysClr val="windowText" lastClr="000000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0580798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7BC2B7-E9C8-4B34-96CA-537DB2D7F758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-1-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040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1ABE772-B010-46E2-A229-FB14D9A7C6E0}"/>
              </a:ext>
            </a:extLst>
          </p:cNvPr>
          <p:cNvSpPr txBox="1"/>
          <p:nvPr/>
        </p:nvSpPr>
        <p:spPr>
          <a:xfrm>
            <a:off x="2497346" y="162111"/>
            <a:ext cx="2564984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はじめに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A5730C-7161-4718-A607-F2D0D09DADF3}"/>
              </a:ext>
            </a:extLst>
          </p:cNvPr>
          <p:cNvSpPr txBox="1"/>
          <p:nvPr/>
        </p:nvSpPr>
        <p:spPr>
          <a:xfrm>
            <a:off x="2796209" y="755375"/>
            <a:ext cx="2358886" cy="27626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会社って何だろう？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5687C5-B095-4513-BE26-B89B5BEF5757}"/>
              </a:ext>
            </a:extLst>
          </p:cNvPr>
          <p:cNvSpPr txBox="1"/>
          <p:nvPr/>
        </p:nvSpPr>
        <p:spPr>
          <a:xfrm>
            <a:off x="1934128" y="1140338"/>
            <a:ext cx="3691419" cy="990124"/>
          </a:xfrm>
          <a:prstGeom prst="downArrowCallout">
            <a:avLst>
              <a:gd name="adj1" fmla="val 22323"/>
              <a:gd name="adj2" fmla="val 25000"/>
              <a:gd name="adj3" fmla="val 26338"/>
              <a:gd name="adj4" fmla="val 64977"/>
            </a:avLst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お父さんやお母さんが働いている「会社」の仕組みを勉強しよう</a:t>
            </a:r>
          </a:p>
        </p:txBody>
      </p:sp>
      <p:sp>
        <p:nvSpPr>
          <p:cNvPr id="6" name="スクロール: 横 5">
            <a:extLst>
              <a:ext uri="{FF2B5EF4-FFF2-40B4-BE49-F238E27FC236}">
                <a16:creationId xmlns:a16="http://schemas.microsoft.com/office/drawing/2014/main" id="{A1EE242D-7019-4223-B58C-F46D89D913DA}"/>
              </a:ext>
            </a:extLst>
          </p:cNvPr>
          <p:cNvSpPr/>
          <p:nvPr/>
        </p:nvSpPr>
        <p:spPr>
          <a:xfrm>
            <a:off x="135489" y="1994692"/>
            <a:ext cx="7288696" cy="4883184"/>
          </a:xfrm>
          <a:prstGeom prst="horizontalScroll">
            <a:avLst>
              <a:gd name="adj" fmla="val 30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</a:pPr>
            <a:r>
              <a:rPr kumimoji="1" lang="ja-JP" altLang="en-US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（かっこ）の中に入る言葉を下の枠の中から選んでみよう</a:t>
            </a:r>
            <a:endParaRPr kumimoji="1" lang="en-US" altLang="ja-JP" dirty="0">
              <a:solidFill>
                <a:prstClr val="black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①　会社を作るために必要なお金のことを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②　会社はお客さんに商品を売ってお金をもらいます。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0850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このお金のことを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（イ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indent="-265113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③　会社は商品を作るために</a:t>
            </a:r>
            <a:r>
              <a:rPr kumimoji="1" lang="ja-JP" alt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のお金の中から材料を買います。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0850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作る道具も</a:t>
            </a:r>
            <a:r>
              <a:rPr kumimoji="1" lang="ja-JP" alt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（ア）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のお金の中から買います。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450850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ここでかかるお金をまとめて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（ウ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④　商品の材料買うことを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（エ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といいます。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indent="-265113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⑤　商品を売ったお金からかかったお金を引くと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（オ</a:t>
            </a:r>
            <a:r>
              <a:rPr kumimoji="1" lang="en-US" altLang="ja-JP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kumimoji="1" lang="ja-JP" alt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　）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がわかります。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265113" indent="3590925">
              <a:lnSpc>
                <a:spcPct val="150000"/>
              </a:lnSpc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en-US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（イ）－（ウ）＝（オ）</a:t>
            </a:r>
          </a:p>
        </p:txBody>
      </p:sp>
      <p:sp>
        <p:nvSpPr>
          <p:cNvPr id="7" name="吹き出し: 上矢印 6">
            <a:extLst>
              <a:ext uri="{FF2B5EF4-FFF2-40B4-BE49-F238E27FC236}">
                <a16:creationId xmlns:a16="http://schemas.microsoft.com/office/drawing/2014/main" id="{064F19DB-2BBE-4297-8E74-45D0ABD26BDA}"/>
              </a:ext>
            </a:extLst>
          </p:cNvPr>
          <p:cNvSpPr/>
          <p:nvPr/>
        </p:nvSpPr>
        <p:spPr>
          <a:xfrm>
            <a:off x="751716" y="6778075"/>
            <a:ext cx="6056243" cy="821635"/>
          </a:xfrm>
          <a:prstGeom prst="upArrow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利益　売上金　経費　仕入れ　事業資金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4B7975F-99F8-4B8B-8ABE-DCDDCD39C1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89" y="7764949"/>
            <a:ext cx="1202981" cy="1732293"/>
          </a:xfrm>
          <a:prstGeom prst="rect">
            <a:avLst/>
          </a:prstGeom>
        </p:spPr>
      </p:pic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C521D0BA-1983-4422-9961-A349EC40EEA3}"/>
              </a:ext>
            </a:extLst>
          </p:cNvPr>
          <p:cNvSpPr/>
          <p:nvPr/>
        </p:nvSpPr>
        <p:spPr>
          <a:xfrm>
            <a:off x="1484244" y="7779027"/>
            <a:ext cx="5777948" cy="2657911"/>
          </a:xfrm>
          <a:prstGeom prst="wedgeRoundRectCallout">
            <a:avLst>
              <a:gd name="adj1" fmla="val -55179"/>
              <a:gd name="adj2" fmla="val -3546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ヒントだよ！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tabLst>
                <a:tab pos="2425700" algn="l"/>
              </a:tabLst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・利益･･････もうけ、とく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tabLst>
                <a:tab pos="2425700" algn="l"/>
              </a:tabLst>
            </a:pP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・売上金････品物を売ったお金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・経費･･････あることするのに必要なお金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338263" indent="-1338263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・仕入れ････売るための品物を作るための原材料を買い入れること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1338263" indent="-1338263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・事業資金･･お金をもうけるためにする仕事をするときに、もとになるお金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（小学生国語辞典より）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0188752B-982F-4F5D-8AED-D0BAC164514A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-2-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186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49C3D2-4E4C-422D-9696-783541FF9BDF}"/>
              </a:ext>
            </a:extLst>
          </p:cNvPr>
          <p:cNvSpPr txBox="1"/>
          <p:nvPr/>
        </p:nvSpPr>
        <p:spPr>
          <a:xfrm>
            <a:off x="2252869" y="196756"/>
            <a:ext cx="3472069" cy="43935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会社の中身をのぞいてみよう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A0BA117-A3DA-4BDE-ADCA-80725FECB4D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984" y="740094"/>
            <a:ext cx="1298713" cy="1298713"/>
          </a:xfrm>
          <a:prstGeom prst="rect">
            <a:avLst/>
          </a:prstGeom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BA216179-FEDD-49F5-B2C4-D75EBD2F4FDF}"/>
              </a:ext>
            </a:extLst>
          </p:cNvPr>
          <p:cNvSpPr/>
          <p:nvPr/>
        </p:nvSpPr>
        <p:spPr>
          <a:xfrm>
            <a:off x="749351" y="2516498"/>
            <a:ext cx="1914632" cy="1088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材　料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(\700)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3119CDAA-5A06-4A74-856A-FECD9921B178}"/>
              </a:ext>
            </a:extLst>
          </p:cNvPr>
          <p:cNvSpPr/>
          <p:nvPr/>
        </p:nvSpPr>
        <p:spPr>
          <a:xfrm>
            <a:off x="4465984" y="2516498"/>
            <a:ext cx="2822714" cy="108869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2800"/>
              </a:lnSpc>
            </a:pPr>
            <a:r>
              <a:rPr kumimoji="1" lang="ja-JP" alt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材料の他に必要なお金</a:t>
            </a:r>
            <a:r>
              <a:rPr kumimoji="1" lang="en-US" altLang="ja-JP" sz="2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2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お釣り銭など</a:t>
            </a:r>
            <a:r>
              <a:rPr kumimoji="1" lang="en-US" altLang="ja-JP" sz="24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pPr algn="ctr">
              <a:lnSpc>
                <a:spcPts val="2800"/>
              </a:lnSpc>
            </a:pPr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(\300)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5699E1A-B0E9-46C2-AD4F-B29A660560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" y="3974459"/>
            <a:ext cx="1778018" cy="81998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5449E8C-019F-4559-8FC3-652197AB8D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6" y="4776975"/>
            <a:ext cx="1563757" cy="92681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FAF151C3-5D36-4E39-B7C3-48F66DC3996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315" y="5596142"/>
            <a:ext cx="1563758" cy="926815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42BD3EB6-7EEA-4DF3-9E81-0B1AC85FE04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159" y="4526271"/>
            <a:ext cx="1745472" cy="1957044"/>
          </a:xfrm>
          <a:prstGeom prst="rect">
            <a:avLst/>
          </a:prstGeom>
        </p:spPr>
      </p:pic>
      <p:sp>
        <p:nvSpPr>
          <p:cNvPr id="26" name="四角形: 角を丸くする 25">
            <a:extLst>
              <a:ext uri="{FF2B5EF4-FFF2-40B4-BE49-F238E27FC236}">
                <a16:creationId xmlns:a16="http://schemas.microsoft.com/office/drawing/2014/main" id="{9883138F-5B95-40C3-997F-872225211683}"/>
              </a:ext>
            </a:extLst>
          </p:cNvPr>
          <p:cNvSpPr/>
          <p:nvPr/>
        </p:nvSpPr>
        <p:spPr>
          <a:xfrm>
            <a:off x="2188650" y="4163111"/>
            <a:ext cx="124571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布</a:t>
            </a:r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(\400)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四角形: 角を丸くする 26">
            <a:extLst>
              <a:ext uri="{FF2B5EF4-FFF2-40B4-BE49-F238E27FC236}">
                <a16:creationId xmlns:a16="http://schemas.microsoft.com/office/drawing/2014/main" id="{C8E8FA77-32B3-411F-8F8B-B81DE086AD7D}"/>
              </a:ext>
            </a:extLst>
          </p:cNvPr>
          <p:cNvSpPr/>
          <p:nvPr/>
        </p:nvSpPr>
        <p:spPr>
          <a:xfrm>
            <a:off x="2188650" y="4950888"/>
            <a:ext cx="1245711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綿</a:t>
            </a:r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(\200)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23A95105-4382-4D8F-BFDF-4DEA5C037AAB}"/>
              </a:ext>
            </a:extLst>
          </p:cNvPr>
          <p:cNvSpPr/>
          <p:nvPr/>
        </p:nvSpPr>
        <p:spPr>
          <a:xfrm>
            <a:off x="2006188" y="5838213"/>
            <a:ext cx="1509633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道具</a:t>
            </a:r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1273DB2F-B762-48B4-B8E4-7DE5FFBC85F6}"/>
              </a:ext>
            </a:extLst>
          </p:cNvPr>
          <p:cNvSpPr/>
          <p:nvPr/>
        </p:nvSpPr>
        <p:spPr>
          <a:xfrm>
            <a:off x="125462" y="3869476"/>
            <a:ext cx="3478952" cy="2826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フリーフォーム: 図形 33">
            <a:extLst>
              <a:ext uri="{FF2B5EF4-FFF2-40B4-BE49-F238E27FC236}">
                <a16:creationId xmlns:a16="http://schemas.microsoft.com/office/drawing/2014/main" id="{A764F5DC-30A5-40FE-945C-777B2FEC7D8C}"/>
              </a:ext>
            </a:extLst>
          </p:cNvPr>
          <p:cNvSpPr/>
          <p:nvPr/>
        </p:nvSpPr>
        <p:spPr>
          <a:xfrm>
            <a:off x="1325217" y="1979797"/>
            <a:ext cx="4464602" cy="525629"/>
          </a:xfrm>
          <a:custGeom>
            <a:avLst/>
            <a:gdLst>
              <a:gd name="connsiteX0" fmla="*/ 1434202 w 3233529"/>
              <a:gd name="connsiteY0" fmla="*/ 0 h 833638"/>
              <a:gd name="connsiteX1" fmla="*/ 1769767 w 3233529"/>
              <a:gd name="connsiteY1" fmla="*/ 0 h 833638"/>
              <a:gd name="connsiteX2" fmla="*/ 1769767 w 3233529"/>
              <a:gd name="connsiteY2" fmla="*/ 212035 h 833638"/>
              <a:gd name="connsiteX3" fmla="*/ 2826025 w 3233529"/>
              <a:gd name="connsiteY3" fmla="*/ 212035 h 833638"/>
              <a:gd name="connsiteX4" fmla="*/ 3021496 w 3233529"/>
              <a:gd name="connsiteY4" fmla="*/ 212035 h 833638"/>
              <a:gd name="connsiteX5" fmla="*/ 3097694 w 3233529"/>
              <a:gd name="connsiteY5" fmla="*/ 212035 h 833638"/>
              <a:gd name="connsiteX6" fmla="*/ 3097694 w 3233529"/>
              <a:gd name="connsiteY6" fmla="*/ 561969 h 833638"/>
              <a:gd name="connsiteX7" fmla="*/ 3233529 w 3233529"/>
              <a:gd name="connsiteY7" fmla="*/ 561969 h 833638"/>
              <a:gd name="connsiteX8" fmla="*/ 2961860 w 3233529"/>
              <a:gd name="connsiteY8" fmla="*/ 833638 h 833638"/>
              <a:gd name="connsiteX9" fmla="*/ 2690190 w 3233529"/>
              <a:gd name="connsiteY9" fmla="*/ 561969 h 833638"/>
              <a:gd name="connsiteX10" fmla="*/ 2826025 w 3233529"/>
              <a:gd name="connsiteY10" fmla="*/ 561969 h 833638"/>
              <a:gd name="connsiteX11" fmla="*/ 2826025 w 3233529"/>
              <a:gd name="connsiteY11" fmla="*/ 401642 h 833638"/>
              <a:gd name="connsiteX12" fmla="*/ 407504 w 3233529"/>
              <a:gd name="connsiteY12" fmla="*/ 401642 h 833638"/>
              <a:gd name="connsiteX13" fmla="*/ 407504 w 3233529"/>
              <a:gd name="connsiteY13" fmla="*/ 561969 h 833638"/>
              <a:gd name="connsiteX14" fmla="*/ 543339 w 3233529"/>
              <a:gd name="connsiteY14" fmla="*/ 561969 h 833638"/>
              <a:gd name="connsiteX15" fmla="*/ 271670 w 3233529"/>
              <a:gd name="connsiteY15" fmla="*/ 833638 h 833638"/>
              <a:gd name="connsiteX16" fmla="*/ 0 w 3233529"/>
              <a:gd name="connsiteY16" fmla="*/ 561969 h 833638"/>
              <a:gd name="connsiteX17" fmla="*/ 135835 w 3233529"/>
              <a:gd name="connsiteY17" fmla="*/ 561969 h 833638"/>
              <a:gd name="connsiteX18" fmla="*/ 135835 w 3233529"/>
              <a:gd name="connsiteY18" fmla="*/ 212035 h 833638"/>
              <a:gd name="connsiteX19" fmla="*/ 159026 w 3233529"/>
              <a:gd name="connsiteY19" fmla="*/ 212035 h 833638"/>
              <a:gd name="connsiteX20" fmla="*/ 407504 w 3233529"/>
              <a:gd name="connsiteY20" fmla="*/ 212035 h 833638"/>
              <a:gd name="connsiteX21" fmla="*/ 1434202 w 3233529"/>
              <a:gd name="connsiteY21" fmla="*/ 212035 h 83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233529" h="833638">
                <a:moveTo>
                  <a:pt x="1434202" y="0"/>
                </a:moveTo>
                <a:lnTo>
                  <a:pt x="1769767" y="0"/>
                </a:lnTo>
                <a:lnTo>
                  <a:pt x="1769767" y="212035"/>
                </a:lnTo>
                <a:lnTo>
                  <a:pt x="2826025" y="212035"/>
                </a:lnTo>
                <a:lnTo>
                  <a:pt x="3021496" y="212035"/>
                </a:lnTo>
                <a:lnTo>
                  <a:pt x="3097694" y="212035"/>
                </a:lnTo>
                <a:lnTo>
                  <a:pt x="3097694" y="561969"/>
                </a:lnTo>
                <a:lnTo>
                  <a:pt x="3233529" y="561969"/>
                </a:lnTo>
                <a:lnTo>
                  <a:pt x="2961860" y="833638"/>
                </a:lnTo>
                <a:lnTo>
                  <a:pt x="2690190" y="561969"/>
                </a:lnTo>
                <a:lnTo>
                  <a:pt x="2826025" y="561969"/>
                </a:lnTo>
                <a:lnTo>
                  <a:pt x="2826025" y="401642"/>
                </a:lnTo>
                <a:lnTo>
                  <a:pt x="407504" y="401642"/>
                </a:lnTo>
                <a:lnTo>
                  <a:pt x="407504" y="561969"/>
                </a:lnTo>
                <a:lnTo>
                  <a:pt x="543339" y="561969"/>
                </a:lnTo>
                <a:lnTo>
                  <a:pt x="271670" y="833638"/>
                </a:lnTo>
                <a:lnTo>
                  <a:pt x="0" y="561969"/>
                </a:lnTo>
                <a:lnTo>
                  <a:pt x="135835" y="561969"/>
                </a:lnTo>
                <a:lnTo>
                  <a:pt x="135835" y="212035"/>
                </a:lnTo>
                <a:lnTo>
                  <a:pt x="159026" y="212035"/>
                </a:lnTo>
                <a:lnTo>
                  <a:pt x="407504" y="212035"/>
                </a:lnTo>
                <a:lnTo>
                  <a:pt x="1434202" y="21203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フローチャート: 書類 2">
            <a:extLst>
              <a:ext uri="{FF2B5EF4-FFF2-40B4-BE49-F238E27FC236}">
                <a16:creationId xmlns:a16="http://schemas.microsoft.com/office/drawing/2014/main" id="{C8CE5985-26B2-43DC-A670-521EB169BA36}"/>
              </a:ext>
            </a:extLst>
          </p:cNvPr>
          <p:cNvSpPr/>
          <p:nvPr/>
        </p:nvSpPr>
        <p:spPr>
          <a:xfrm>
            <a:off x="2613647" y="821638"/>
            <a:ext cx="2067339" cy="1217169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事業資金</a:t>
            </a:r>
            <a:endParaRPr kumimoji="1"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(\1,000)</a:t>
            </a:r>
            <a:endParaRPr kumimoji="1"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4EC7EA58-694B-4088-989A-EEBB21514DBC}"/>
              </a:ext>
            </a:extLst>
          </p:cNvPr>
          <p:cNvSpPr/>
          <p:nvPr/>
        </p:nvSpPr>
        <p:spPr>
          <a:xfrm>
            <a:off x="4422006" y="3879220"/>
            <a:ext cx="1921564" cy="2816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7E393E3D-C676-4552-A63E-7ACBB2847F87}"/>
              </a:ext>
            </a:extLst>
          </p:cNvPr>
          <p:cNvSpPr/>
          <p:nvPr/>
        </p:nvSpPr>
        <p:spPr>
          <a:xfrm>
            <a:off x="4607429" y="3779606"/>
            <a:ext cx="1538010" cy="783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縫いぐるみ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(\1,500)</a:t>
            </a:r>
            <a:endParaRPr kumimoji="1" lang="ja-JP" alt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矢印: 右 36">
            <a:extLst>
              <a:ext uri="{FF2B5EF4-FFF2-40B4-BE49-F238E27FC236}">
                <a16:creationId xmlns:a16="http://schemas.microsoft.com/office/drawing/2014/main" id="{D3B1F5D8-D42A-4B78-9FEB-2777151C9AB2}"/>
              </a:ext>
            </a:extLst>
          </p:cNvPr>
          <p:cNvSpPr/>
          <p:nvPr/>
        </p:nvSpPr>
        <p:spPr>
          <a:xfrm>
            <a:off x="3603338" y="4535275"/>
            <a:ext cx="801502" cy="819981"/>
          </a:xfrm>
          <a:prstGeom prst="rightArrow">
            <a:avLst>
              <a:gd name="adj1" fmla="val 62738"/>
              <a:gd name="adj2" fmla="val 3677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9E9F8D76-7B5B-4DF3-94B1-A69BC446CEA7}"/>
              </a:ext>
            </a:extLst>
          </p:cNvPr>
          <p:cNvSpPr/>
          <p:nvPr/>
        </p:nvSpPr>
        <p:spPr>
          <a:xfrm>
            <a:off x="3627288" y="3814202"/>
            <a:ext cx="771843" cy="77634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加工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製作</a:t>
            </a:r>
          </a:p>
        </p:txBody>
      </p:sp>
      <p:sp>
        <p:nvSpPr>
          <p:cNvPr id="40" name="六角形 39">
            <a:extLst>
              <a:ext uri="{FF2B5EF4-FFF2-40B4-BE49-F238E27FC236}">
                <a16:creationId xmlns:a16="http://schemas.microsoft.com/office/drawing/2014/main" id="{C5E82E3E-309B-499A-B716-FD78F71FDD80}"/>
              </a:ext>
            </a:extLst>
          </p:cNvPr>
          <p:cNvSpPr/>
          <p:nvPr/>
        </p:nvSpPr>
        <p:spPr>
          <a:xfrm>
            <a:off x="4885721" y="7089750"/>
            <a:ext cx="2451760" cy="498194"/>
          </a:xfrm>
          <a:prstGeom prst="hexagon">
            <a:avLst>
              <a:gd name="adj" fmla="val 42647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販売</a:t>
            </a:r>
          </a:p>
        </p:txBody>
      </p:sp>
      <p:sp>
        <p:nvSpPr>
          <p:cNvPr id="41" name="矢印: 下 40">
            <a:extLst>
              <a:ext uri="{FF2B5EF4-FFF2-40B4-BE49-F238E27FC236}">
                <a16:creationId xmlns:a16="http://schemas.microsoft.com/office/drawing/2014/main" id="{9B315FA8-EC59-4707-A57B-ED90A90B5755}"/>
              </a:ext>
            </a:extLst>
          </p:cNvPr>
          <p:cNvSpPr/>
          <p:nvPr/>
        </p:nvSpPr>
        <p:spPr>
          <a:xfrm>
            <a:off x="6528993" y="3612789"/>
            <a:ext cx="511713" cy="34769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矢印: 下 41">
            <a:extLst>
              <a:ext uri="{FF2B5EF4-FFF2-40B4-BE49-F238E27FC236}">
                <a16:creationId xmlns:a16="http://schemas.microsoft.com/office/drawing/2014/main" id="{3A54743B-6A8B-4B61-B0CA-BBBBED6CD042}"/>
              </a:ext>
            </a:extLst>
          </p:cNvPr>
          <p:cNvSpPr/>
          <p:nvPr/>
        </p:nvSpPr>
        <p:spPr>
          <a:xfrm>
            <a:off x="1463149" y="3616266"/>
            <a:ext cx="538575" cy="25321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矢印: 下 42">
            <a:extLst>
              <a:ext uri="{FF2B5EF4-FFF2-40B4-BE49-F238E27FC236}">
                <a16:creationId xmlns:a16="http://schemas.microsoft.com/office/drawing/2014/main" id="{6BE03A01-5C6D-464A-AD07-6A4A5500CEC6}"/>
              </a:ext>
            </a:extLst>
          </p:cNvPr>
          <p:cNvSpPr/>
          <p:nvPr/>
        </p:nvSpPr>
        <p:spPr>
          <a:xfrm>
            <a:off x="5182144" y="6695548"/>
            <a:ext cx="538575" cy="3942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六角形 44">
            <a:extLst>
              <a:ext uri="{FF2B5EF4-FFF2-40B4-BE49-F238E27FC236}">
                <a16:creationId xmlns:a16="http://schemas.microsoft.com/office/drawing/2014/main" id="{AC3422AA-BAD6-4955-AB56-09847033D2A2}"/>
              </a:ext>
            </a:extLst>
          </p:cNvPr>
          <p:cNvSpPr/>
          <p:nvPr/>
        </p:nvSpPr>
        <p:spPr>
          <a:xfrm>
            <a:off x="4885722" y="7894592"/>
            <a:ext cx="2451760" cy="1017730"/>
          </a:xfrm>
          <a:prstGeom prst="hexagon">
            <a:avLst>
              <a:gd name="adj" fmla="val 17220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売上</a:t>
            </a:r>
            <a:endParaRPr kumimoji="1" lang="en-US" altLang="ja-JP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(\1,500)</a:t>
            </a:r>
            <a:endParaRPr kumimoji="1" lang="ja-JP" alt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矢印: 下 45">
            <a:extLst>
              <a:ext uri="{FF2B5EF4-FFF2-40B4-BE49-F238E27FC236}">
                <a16:creationId xmlns:a16="http://schemas.microsoft.com/office/drawing/2014/main" id="{49150B20-C79E-4D9E-94AF-F2A6D3836D96}"/>
              </a:ext>
            </a:extLst>
          </p:cNvPr>
          <p:cNvSpPr/>
          <p:nvPr/>
        </p:nvSpPr>
        <p:spPr>
          <a:xfrm>
            <a:off x="5842314" y="7606582"/>
            <a:ext cx="538575" cy="28041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49B9F6C0-0EB3-47BF-8E32-D25F08FD7BFE}"/>
              </a:ext>
            </a:extLst>
          </p:cNvPr>
          <p:cNvSpPr/>
          <p:nvPr/>
        </p:nvSpPr>
        <p:spPr>
          <a:xfrm>
            <a:off x="173560" y="6621462"/>
            <a:ext cx="73810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材料</a:t>
            </a:r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5B60CD58-6690-4449-A011-A102B7C06A3C}"/>
              </a:ext>
            </a:extLst>
          </p:cNvPr>
          <p:cNvSpPr/>
          <p:nvPr/>
        </p:nvSpPr>
        <p:spPr>
          <a:xfrm>
            <a:off x="4399131" y="6620532"/>
            <a:ext cx="738108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商品</a:t>
            </a:r>
          </a:p>
        </p:txBody>
      </p:sp>
      <p:sp>
        <p:nvSpPr>
          <p:cNvPr id="49" name="矢印: 上カーブ 48">
            <a:extLst>
              <a:ext uri="{FF2B5EF4-FFF2-40B4-BE49-F238E27FC236}">
                <a16:creationId xmlns:a16="http://schemas.microsoft.com/office/drawing/2014/main" id="{51DDC504-1A37-473F-8E46-B5CCC02A42E8}"/>
              </a:ext>
            </a:extLst>
          </p:cNvPr>
          <p:cNvSpPr/>
          <p:nvPr/>
        </p:nvSpPr>
        <p:spPr>
          <a:xfrm>
            <a:off x="518970" y="7005608"/>
            <a:ext cx="4366752" cy="549818"/>
          </a:xfrm>
          <a:prstGeom prst="curved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四角形: 角度付き 43">
            <a:extLst>
              <a:ext uri="{FF2B5EF4-FFF2-40B4-BE49-F238E27FC236}">
                <a16:creationId xmlns:a16="http://schemas.microsoft.com/office/drawing/2014/main" id="{FD8C1C69-D631-4B72-848B-E166FA87B379}"/>
              </a:ext>
            </a:extLst>
          </p:cNvPr>
          <p:cNvSpPr/>
          <p:nvPr/>
        </p:nvSpPr>
        <p:spPr>
          <a:xfrm>
            <a:off x="1128608" y="7048773"/>
            <a:ext cx="3154558" cy="1123712"/>
          </a:xfrm>
          <a:prstGeom prst="bevel">
            <a:avLst>
              <a:gd name="adj" fmla="val 516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作ることで、それぞれの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材料を組み合わせて</a:t>
            </a:r>
            <a:endParaRPr kumimoji="1" lang="en-US" altLang="ja-JP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ja-JP" altLang="en-US" sz="2000" spc="-1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「価値のある」</a:t>
            </a:r>
            <a:r>
              <a:rPr kumimoji="1" lang="ja-JP" altLang="en-US" sz="2000" spc="-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ものにする</a:t>
            </a:r>
          </a:p>
        </p:txBody>
      </p:sp>
      <p:sp>
        <p:nvSpPr>
          <p:cNvPr id="51" name="六角形 50">
            <a:extLst>
              <a:ext uri="{FF2B5EF4-FFF2-40B4-BE49-F238E27FC236}">
                <a16:creationId xmlns:a16="http://schemas.microsoft.com/office/drawing/2014/main" id="{8D360D73-8702-4F2C-A479-BBFAB61FD27C}"/>
              </a:ext>
            </a:extLst>
          </p:cNvPr>
          <p:cNvSpPr/>
          <p:nvPr/>
        </p:nvSpPr>
        <p:spPr>
          <a:xfrm>
            <a:off x="801322" y="9242025"/>
            <a:ext cx="1584068" cy="1017730"/>
          </a:xfrm>
          <a:prstGeom prst="hexagon">
            <a:avLst>
              <a:gd name="adj" fmla="val 10709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売上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(\1,500)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四角形: 角を丸くする 51">
            <a:extLst>
              <a:ext uri="{FF2B5EF4-FFF2-40B4-BE49-F238E27FC236}">
                <a16:creationId xmlns:a16="http://schemas.microsoft.com/office/drawing/2014/main" id="{2B765736-FB25-49D1-B374-F2B68C50D02E}"/>
              </a:ext>
            </a:extLst>
          </p:cNvPr>
          <p:cNvSpPr/>
          <p:nvPr/>
        </p:nvSpPr>
        <p:spPr>
          <a:xfrm>
            <a:off x="2809459" y="9242025"/>
            <a:ext cx="2212524" cy="10177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経費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(\300+\700)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減算記号 52">
            <a:extLst>
              <a:ext uri="{FF2B5EF4-FFF2-40B4-BE49-F238E27FC236}">
                <a16:creationId xmlns:a16="http://schemas.microsoft.com/office/drawing/2014/main" id="{B47F3403-2C29-4FE9-82A4-5FF130AB1C9B}"/>
              </a:ext>
            </a:extLst>
          </p:cNvPr>
          <p:cNvSpPr/>
          <p:nvPr/>
        </p:nvSpPr>
        <p:spPr>
          <a:xfrm>
            <a:off x="2391693" y="9592996"/>
            <a:ext cx="411463" cy="31578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次の値と等しい 53">
            <a:extLst>
              <a:ext uri="{FF2B5EF4-FFF2-40B4-BE49-F238E27FC236}">
                <a16:creationId xmlns:a16="http://schemas.microsoft.com/office/drawing/2014/main" id="{ED04C8BA-D755-482E-841A-7B91CB87F5C2}"/>
              </a:ext>
            </a:extLst>
          </p:cNvPr>
          <p:cNvSpPr/>
          <p:nvPr/>
        </p:nvSpPr>
        <p:spPr>
          <a:xfrm>
            <a:off x="5113010" y="9622822"/>
            <a:ext cx="415145" cy="328287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四角形: 角を丸くする 54">
            <a:extLst>
              <a:ext uri="{FF2B5EF4-FFF2-40B4-BE49-F238E27FC236}">
                <a16:creationId xmlns:a16="http://schemas.microsoft.com/office/drawing/2014/main" id="{BF6FBF9E-B603-4CB7-9874-9596713137CE}"/>
              </a:ext>
            </a:extLst>
          </p:cNvPr>
          <p:cNvSpPr/>
          <p:nvPr/>
        </p:nvSpPr>
        <p:spPr>
          <a:xfrm>
            <a:off x="5628190" y="9242025"/>
            <a:ext cx="1338231" cy="101773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利益</a:t>
            </a:r>
            <a:endParaRPr kumimoji="1" lang="en-US" altLang="ja-JP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ctr"/>
            <a:r>
              <a:rPr kumimoji="1" lang="en-US" altLang="ja-JP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(\500)</a:t>
            </a:r>
            <a:endParaRPr kumimoji="1" lang="ja-JP" alt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6" name="フレーム 55">
            <a:extLst>
              <a:ext uri="{FF2B5EF4-FFF2-40B4-BE49-F238E27FC236}">
                <a16:creationId xmlns:a16="http://schemas.microsoft.com/office/drawing/2014/main" id="{70B0BFF4-0125-4026-931C-94BDC15FFBFF}"/>
              </a:ext>
            </a:extLst>
          </p:cNvPr>
          <p:cNvSpPr/>
          <p:nvPr/>
        </p:nvSpPr>
        <p:spPr>
          <a:xfrm>
            <a:off x="622851" y="9058762"/>
            <a:ext cx="6528993" cy="1368402"/>
          </a:xfrm>
          <a:prstGeom prst="frame">
            <a:avLst>
              <a:gd name="adj1" fmla="val 6689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17C0C037-161A-4724-B3BE-61000B1E37E6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-3-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7216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C526DD-B388-4EEC-BA2E-66B9E4041E55}"/>
              </a:ext>
            </a:extLst>
          </p:cNvPr>
          <p:cNvSpPr txBox="1"/>
          <p:nvPr/>
        </p:nvSpPr>
        <p:spPr>
          <a:xfrm>
            <a:off x="2176324" y="612686"/>
            <a:ext cx="3207026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Ａ　会社を作ろう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6F82A47-F623-4690-9101-06A5D3E9D57A}"/>
              </a:ext>
            </a:extLst>
          </p:cNvPr>
          <p:cNvSpPr txBox="1"/>
          <p:nvPr/>
        </p:nvSpPr>
        <p:spPr>
          <a:xfrm>
            <a:off x="728869" y="1230425"/>
            <a:ext cx="4423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役割分担を決めましょう（例）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1FE514BB-D815-460A-A3FD-5474C81377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1443994"/>
              </p:ext>
            </p:extLst>
          </p:nvPr>
        </p:nvGraphicFramePr>
        <p:xfrm>
          <a:off x="849128" y="1908198"/>
          <a:ext cx="6002245" cy="5215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335">
                  <a:extLst>
                    <a:ext uri="{9D8B030D-6E8A-4147-A177-3AD203B41FA5}">
                      <a16:colId xmlns:a16="http://schemas.microsoft.com/office/drawing/2014/main" val="5505832"/>
                    </a:ext>
                  </a:extLst>
                </a:gridCol>
                <a:gridCol w="4440910">
                  <a:extLst>
                    <a:ext uri="{9D8B030D-6E8A-4147-A177-3AD203B41FA5}">
                      <a16:colId xmlns:a16="http://schemas.microsoft.com/office/drawing/2014/main" val="4205581941"/>
                    </a:ext>
                  </a:extLst>
                </a:gridCol>
              </a:tblGrid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役　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21568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　大郎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0061865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経理部長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豊田　一郎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859317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仲田　次郎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6083272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高幡　三郎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700197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平山　史郎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4196005"/>
                  </a:ext>
                </a:extLst>
              </a:tr>
              <a:tr h="745031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社　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万願寺　五郎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194386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12C8362-B982-425B-ADB7-0EE5BCDDCC28}"/>
              </a:ext>
            </a:extLst>
          </p:cNvPr>
          <p:cNvSpPr txBox="1"/>
          <p:nvPr/>
        </p:nvSpPr>
        <p:spPr>
          <a:xfrm>
            <a:off x="728869" y="7801189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会社の名前</a:t>
            </a:r>
            <a:r>
              <a:rPr kumimoji="1"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(</a:t>
            </a:r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お店の名前</a:t>
            </a:r>
            <a:r>
              <a:rPr kumimoji="1" lang="en-US" altLang="ja-JP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)</a:t>
            </a:r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を考えよう</a:t>
            </a:r>
            <a:endParaRPr kumimoji="1" lang="en-US" altLang="ja-JP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indent="542925"/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みんなで相談して決めましょう（例）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955858D-9B7F-467E-99D2-EE827D24C5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695381"/>
              </p:ext>
            </p:extLst>
          </p:nvPr>
        </p:nvGraphicFramePr>
        <p:xfrm>
          <a:off x="874129" y="8682347"/>
          <a:ext cx="5977244" cy="1558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982">
                  <a:extLst>
                    <a:ext uri="{9D8B030D-6E8A-4147-A177-3AD203B41FA5}">
                      <a16:colId xmlns:a16="http://schemas.microsoft.com/office/drawing/2014/main" val="54016873"/>
                    </a:ext>
                  </a:extLst>
                </a:gridCol>
                <a:gridCol w="3996262">
                  <a:extLst>
                    <a:ext uri="{9D8B030D-6E8A-4147-A177-3AD203B41FA5}">
                      <a16:colId xmlns:a16="http://schemas.microsoft.com/office/drawing/2014/main" val="192823779"/>
                    </a:ext>
                  </a:extLst>
                </a:gridCol>
              </a:tblGrid>
              <a:tr h="1558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会 社 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日野商会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051818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CC613B7-15DE-449B-9410-AEF8B4563C45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-4-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015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20520A3-74D6-4C0A-872E-46EEC3EEB889}"/>
              </a:ext>
            </a:extLst>
          </p:cNvPr>
          <p:cNvSpPr txBox="1"/>
          <p:nvPr/>
        </p:nvSpPr>
        <p:spPr>
          <a:xfrm>
            <a:off x="728869" y="461799"/>
            <a:ext cx="2723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③　お店の場所取り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2A9626D-A40F-4E32-A38C-6A274C0686DA}"/>
              </a:ext>
            </a:extLst>
          </p:cNvPr>
          <p:cNvSpPr/>
          <p:nvPr/>
        </p:nvSpPr>
        <p:spPr>
          <a:xfrm>
            <a:off x="649357" y="1550505"/>
            <a:ext cx="6281530" cy="8666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2041463-BACC-4951-9332-D37F4829A22F}"/>
              </a:ext>
            </a:extLst>
          </p:cNvPr>
          <p:cNvSpPr txBox="1"/>
          <p:nvPr/>
        </p:nvSpPr>
        <p:spPr>
          <a:xfrm>
            <a:off x="728869" y="10217427"/>
            <a:ext cx="21226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※</a:t>
            </a:r>
            <a:r>
              <a:rPr kumimoji="1" lang="ja-JP" altLang="en-U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この中から選んでね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E523AB3-013F-4805-9F67-C16E601846F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8189" y="251812"/>
            <a:ext cx="1775791" cy="1207538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FA543D6B-87F6-4DCF-8FD0-D67F61AD07F0}"/>
              </a:ext>
            </a:extLst>
          </p:cNvPr>
          <p:cNvSpPr/>
          <p:nvPr/>
        </p:nvSpPr>
        <p:spPr>
          <a:xfrm>
            <a:off x="556591" y="1014619"/>
            <a:ext cx="4717774" cy="444732"/>
          </a:xfrm>
          <a:prstGeom prst="wedgeRoundRectCallout">
            <a:avLst>
              <a:gd name="adj1" fmla="val 62450"/>
              <a:gd name="adj2" fmla="val -13545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どこにお店を出そうかな？みんなで考えよう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464FA86-0A0A-4AA0-93D5-FB1CD45D5449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-5-</a:t>
            </a:r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FF01D53-A294-4C21-A333-BABD9CA987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69" y="1644881"/>
            <a:ext cx="3922644" cy="28364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5D252904-5C98-47B4-8DCC-A1B52136F19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1478" y="4901634"/>
            <a:ext cx="5347756" cy="4259276"/>
          </a:xfrm>
          <a:prstGeom prst="rect">
            <a:avLst/>
          </a:prstGeom>
        </p:spPr>
      </p:pic>
      <p:sp>
        <p:nvSpPr>
          <p:cNvPr id="13" name="楕円 12">
            <a:extLst>
              <a:ext uri="{FF2B5EF4-FFF2-40B4-BE49-F238E27FC236}">
                <a16:creationId xmlns:a16="http://schemas.microsoft.com/office/drawing/2014/main" id="{B768130A-2B9D-472F-ADF8-FAF7C66E17CE}"/>
              </a:ext>
            </a:extLst>
          </p:cNvPr>
          <p:cNvSpPr/>
          <p:nvPr/>
        </p:nvSpPr>
        <p:spPr>
          <a:xfrm>
            <a:off x="2357438" y="3343275"/>
            <a:ext cx="257175" cy="204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EC4D1044-FDB0-4DF2-A822-F8E1E9DC468A}"/>
              </a:ext>
            </a:extLst>
          </p:cNvPr>
          <p:cNvCxnSpPr>
            <a:stCxn id="13" idx="4"/>
          </p:cNvCxnSpPr>
          <p:nvPr/>
        </p:nvCxnSpPr>
        <p:spPr>
          <a:xfrm>
            <a:off x="2486026" y="3548063"/>
            <a:ext cx="365540" cy="13192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フリーフォーム: 図形 15">
            <a:extLst>
              <a:ext uri="{FF2B5EF4-FFF2-40B4-BE49-F238E27FC236}">
                <a16:creationId xmlns:a16="http://schemas.microsoft.com/office/drawing/2014/main" id="{162F0021-491E-46F4-8CBC-B5DCDDCEC037}"/>
              </a:ext>
            </a:extLst>
          </p:cNvPr>
          <p:cNvSpPr/>
          <p:nvPr/>
        </p:nvSpPr>
        <p:spPr>
          <a:xfrm>
            <a:off x="1600200" y="6677025"/>
            <a:ext cx="4910138" cy="2290763"/>
          </a:xfrm>
          <a:custGeom>
            <a:avLst/>
            <a:gdLst>
              <a:gd name="connsiteX0" fmla="*/ 3433763 w 4910138"/>
              <a:gd name="connsiteY0" fmla="*/ 76200 h 2290763"/>
              <a:gd name="connsiteX1" fmla="*/ 3529013 w 4910138"/>
              <a:gd name="connsiteY1" fmla="*/ 0 h 2290763"/>
              <a:gd name="connsiteX2" fmla="*/ 4910138 w 4910138"/>
              <a:gd name="connsiteY2" fmla="*/ 166688 h 2290763"/>
              <a:gd name="connsiteX3" fmla="*/ 3057525 w 4910138"/>
              <a:gd name="connsiteY3" fmla="*/ 2290763 h 2290763"/>
              <a:gd name="connsiteX4" fmla="*/ 14288 w 4910138"/>
              <a:gd name="connsiteY4" fmla="*/ 1690688 h 2290763"/>
              <a:gd name="connsiteX5" fmla="*/ 0 w 4910138"/>
              <a:gd name="connsiteY5" fmla="*/ 1381125 h 2290763"/>
              <a:gd name="connsiteX6" fmla="*/ 2505075 w 4910138"/>
              <a:gd name="connsiteY6" fmla="*/ 438150 h 2290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10138" h="2290763">
                <a:moveTo>
                  <a:pt x="3433763" y="76200"/>
                </a:moveTo>
                <a:lnTo>
                  <a:pt x="3529013" y="0"/>
                </a:lnTo>
                <a:lnTo>
                  <a:pt x="4910138" y="166688"/>
                </a:lnTo>
                <a:lnTo>
                  <a:pt x="3057525" y="2290763"/>
                </a:lnTo>
                <a:lnTo>
                  <a:pt x="14288" y="1690688"/>
                </a:lnTo>
                <a:lnTo>
                  <a:pt x="0" y="1381125"/>
                </a:lnTo>
                <a:lnTo>
                  <a:pt x="2505075" y="43815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73B8830A-322E-4F5F-86DF-EB4F1B531B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222" y="6519070"/>
            <a:ext cx="1397995" cy="88966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22440CA6-6779-451A-B791-0B254881D4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780" y="7376616"/>
            <a:ext cx="2052497" cy="1206773"/>
          </a:xfrm>
          <a:prstGeom prst="rect">
            <a:avLst/>
          </a:prstGeom>
        </p:spPr>
      </p:pic>
      <p:sp>
        <p:nvSpPr>
          <p:cNvPr id="25" name="楕円 24">
            <a:extLst>
              <a:ext uri="{FF2B5EF4-FFF2-40B4-BE49-F238E27FC236}">
                <a16:creationId xmlns:a16="http://schemas.microsoft.com/office/drawing/2014/main" id="{99765D20-65AB-4D46-A982-1EA86CB14C68}"/>
              </a:ext>
            </a:extLst>
          </p:cNvPr>
          <p:cNvSpPr/>
          <p:nvPr/>
        </p:nvSpPr>
        <p:spPr>
          <a:xfrm>
            <a:off x="4028764" y="6986482"/>
            <a:ext cx="689113" cy="6891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kumimoji="1" lang="ja-JP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28E6FC48-B4C7-4E4E-A355-2619325300E3}"/>
              </a:ext>
            </a:extLst>
          </p:cNvPr>
          <p:cNvSpPr/>
          <p:nvPr/>
        </p:nvSpPr>
        <p:spPr>
          <a:xfrm>
            <a:off x="5623627" y="5923222"/>
            <a:ext cx="689113" cy="689113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sz="36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kumimoji="1" lang="ja-JP" alt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321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DC66779-B1CB-44AD-856B-9823F88C4106}"/>
              </a:ext>
            </a:extLst>
          </p:cNvPr>
          <p:cNvSpPr txBox="1"/>
          <p:nvPr/>
        </p:nvSpPr>
        <p:spPr>
          <a:xfrm>
            <a:off x="880578" y="612686"/>
            <a:ext cx="5798518" cy="401631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rgbClr val="FF66FF"/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Ｂ　必要なものをそろえよう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9A8B043-1D5E-4B29-879A-CC7C138D7497}"/>
              </a:ext>
            </a:extLst>
          </p:cNvPr>
          <p:cNvSpPr txBox="1"/>
          <p:nvPr/>
        </p:nvSpPr>
        <p:spPr>
          <a:xfrm>
            <a:off x="728869" y="1087730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①　材料の下見をしよう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ABF8C4D-F44A-4CA6-A5AF-1DF51FD144E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1622808"/>
            <a:ext cx="1202981" cy="1732293"/>
          </a:xfrm>
          <a:prstGeom prst="rect">
            <a:avLst/>
          </a:prstGeom>
        </p:spPr>
      </p:pic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1F20F721-C08D-4D93-90EF-D14A3E3D0B5F}"/>
              </a:ext>
            </a:extLst>
          </p:cNvPr>
          <p:cNvSpPr/>
          <p:nvPr/>
        </p:nvSpPr>
        <p:spPr>
          <a:xfrm>
            <a:off x="1979320" y="1807228"/>
            <a:ext cx="5405109" cy="108174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市場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材料を売っているところには何があるかな？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そして、その材料でどんなものが作れるかな？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作りたい商品をイメージしながら下見に行こう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C57C6AC-3A92-461C-B8E0-3AACFB0072DB}"/>
              </a:ext>
            </a:extLst>
          </p:cNvPr>
          <p:cNvSpPr/>
          <p:nvPr/>
        </p:nvSpPr>
        <p:spPr>
          <a:xfrm>
            <a:off x="374028" y="3428513"/>
            <a:ext cx="7010401" cy="67889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【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メモ</a:t>
            </a:r>
            <a:r>
              <a:rPr kumimoji="1" lang="en-US" altLang="ja-JP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】</a:t>
            </a:r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どんな材料があったか忘れないように書いておこう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注意：材料の中にはたくさん入っているものもあるので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　      「○○（△△個入り）」と中に入っている数もチェック！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例えば、ビーズの指輪を作りたいなぁ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材料はどんなものがあるかな？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EB77227-888F-4FCD-AD7E-5B954CA78628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-6-</a:t>
            </a:r>
            <a:endParaRPr kumimoji="1"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2CF49B44-10FE-48BC-89DB-C19F3D2FF3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1707455"/>
              </p:ext>
            </p:extLst>
          </p:nvPr>
        </p:nvGraphicFramePr>
        <p:xfrm>
          <a:off x="880578" y="5469408"/>
          <a:ext cx="56594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490">
                  <a:extLst>
                    <a:ext uri="{9D8B030D-6E8A-4147-A177-3AD203B41FA5}">
                      <a16:colId xmlns:a16="http://schemas.microsoft.com/office/drawing/2014/main" val="4005742352"/>
                    </a:ext>
                  </a:extLst>
                </a:gridCol>
                <a:gridCol w="1886490">
                  <a:extLst>
                    <a:ext uri="{9D8B030D-6E8A-4147-A177-3AD203B41FA5}">
                      <a16:colId xmlns:a16="http://schemas.microsoft.com/office/drawing/2014/main" val="733356566"/>
                    </a:ext>
                  </a:extLst>
                </a:gridCol>
                <a:gridCol w="1886490">
                  <a:extLst>
                    <a:ext uri="{9D8B030D-6E8A-4147-A177-3AD203B41FA5}">
                      <a16:colId xmlns:a16="http://schemas.microsoft.com/office/drawing/2014/main" val="18194290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品名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いくつ入ってる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値段は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26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ビーズ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個入り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707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ワイヤー（テグス）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kumimoji="1" lang="ja-JP" altLang="en-US" dirty="0" err="1">
                          <a:solidFill>
                            <a:schemeClr val="tx1"/>
                          </a:solidFill>
                        </a:rPr>
                        <a:t>ｍ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入り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solidFill>
                            <a:schemeClr val="tx1"/>
                          </a:solidFill>
                        </a:rPr>
                        <a:t>100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</a:rPr>
                        <a:t>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23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3658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kumimoji="1" lang="ja-JP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130257"/>
                  </a:ext>
                </a:extLst>
              </a:tr>
            </a:tbl>
          </a:graphicData>
        </a:graphic>
      </p:graphicFrame>
      <p:pic>
        <p:nvPicPr>
          <p:cNvPr id="9" name="図 8">
            <a:extLst>
              <a:ext uri="{FF2B5EF4-FFF2-40B4-BE49-F238E27FC236}">
                <a16:creationId xmlns:a16="http://schemas.microsoft.com/office/drawing/2014/main" id="{14F837E7-DA32-492A-86A1-6A71A3C60E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7410" y="7430223"/>
            <a:ext cx="4765490" cy="268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6EE02E-87B4-4230-BA59-ECAA06F264AC}"/>
              </a:ext>
            </a:extLst>
          </p:cNvPr>
          <p:cNvSpPr txBox="1"/>
          <p:nvPr/>
        </p:nvSpPr>
        <p:spPr>
          <a:xfrm>
            <a:off x="728869" y="226339"/>
            <a:ext cx="2722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②　商品を考えよう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9C992E9-00ED-4A6F-88B8-BD9A441B61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28" y="814426"/>
            <a:ext cx="1202981" cy="1732293"/>
          </a:xfrm>
          <a:prstGeom prst="rect">
            <a:avLst/>
          </a:prstGeom>
        </p:spPr>
      </p:pic>
      <p:sp>
        <p:nvSpPr>
          <p:cNvPr id="4" name="吹き出し: 角を丸めた四角形 3">
            <a:extLst>
              <a:ext uri="{FF2B5EF4-FFF2-40B4-BE49-F238E27FC236}">
                <a16:creationId xmlns:a16="http://schemas.microsoft.com/office/drawing/2014/main" id="{E18FF397-AF2D-41A5-B87A-BCAEF1FC5964}"/>
              </a:ext>
            </a:extLst>
          </p:cNvPr>
          <p:cNvSpPr/>
          <p:nvPr/>
        </p:nvSpPr>
        <p:spPr>
          <a:xfrm>
            <a:off x="1979320" y="814426"/>
            <a:ext cx="5405109" cy="1266165"/>
          </a:xfrm>
          <a:prstGeom prst="wedgeRoundRectCallout">
            <a:avLst>
              <a:gd name="adj1" fmla="val -58015"/>
              <a:gd name="adj2" fmla="val -3695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・この商品はみんなに買ってもらえるかな？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・自分が欲しいと思うものかな？</a:t>
            </a:r>
            <a:endParaRPr kumimoji="1" lang="en-US" altLang="ja-JP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92075" indent="-92075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・自分が「こういうのがあったらいいな」と思うものをそのままイメージしてみよう！</a:t>
            </a: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0015A35C-264A-415B-8E08-8AA8390159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301561"/>
              </p:ext>
            </p:extLst>
          </p:nvPr>
        </p:nvGraphicFramePr>
        <p:xfrm>
          <a:off x="225287" y="2514117"/>
          <a:ext cx="7242109" cy="7430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8752">
                  <a:extLst>
                    <a:ext uri="{9D8B030D-6E8A-4147-A177-3AD203B41FA5}">
                      <a16:colId xmlns:a16="http://schemas.microsoft.com/office/drawing/2014/main" val="2733431523"/>
                    </a:ext>
                  </a:extLst>
                </a:gridCol>
                <a:gridCol w="3870657">
                  <a:extLst>
                    <a:ext uri="{9D8B030D-6E8A-4147-A177-3AD203B41FA5}">
                      <a16:colId xmlns:a16="http://schemas.microsoft.com/office/drawing/2014/main" val="4165881243"/>
                    </a:ext>
                  </a:extLst>
                </a:gridCol>
                <a:gridCol w="1702700">
                  <a:extLst>
                    <a:ext uri="{9D8B030D-6E8A-4147-A177-3AD203B41FA5}">
                      <a16:colId xmlns:a16="http://schemas.microsoft.com/office/drawing/2014/main" val="2918540294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どんな商品を作ろうか？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19395743"/>
                  </a:ext>
                </a:extLst>
              </a:tr>
              <a:tr h="4084142">
                <a:tc gridSpan="3">
                  <a:txBody>
                    <a:bodyPr/>
                    <a:lstStyle/>
                    <a:p>
                      <a:pPr algn="l"/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【</a:t>
                      </a:r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商品の完成予想図</a:t>
                      </a:r>
                      <a:r>
                        <a:rPr kumimoji="1" lang="en-US" altLang="ja-JP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】</a:t>
                      </a: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l"/>
                      <a:endParaRPr kumimoji="1" lang="en-US" altLang="ja-JP" sz="18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8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こんなのが作れたらなぁ！！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899607638"/>
                  </a:ext>
                </a:extLst>
              </a:tr>
              <a:tr h="298704">
                <a:tc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材料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道具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数量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21552"/>
                  </a:ext>
                </a:extLst>
              </a:tr>
              <a:tr h="249936">
                <a:tc rowSpan="5"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 この商品を</a:t>
                      </a:r>
                      <a:r>
                        <a:rPr kumimoji="1" lang="en-US" altLang="ja-JP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1</a:t>
                      </a:r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つ作るのにどのくらいの材料が必要かな？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65203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807832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46178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4688023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pPr marL="185738" marR="0" lvl="0" indent="-185738" algn="l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6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876675"/>
                  </a:ext>
                </a:extLst>
              </a:tr>
              <a:tr h="249936">
                <a:tc rowSpan="5">
                  <a:txBody>
                    <a:bodyPr/>
                    <a:lstStyle/>
                    <a:p>
                      <a:pPr marL="185738" indent="-185738"/>
                      <a:r>
                        <a:rPr kumimoji="1" lang="ja-JP" altLang="en-US" sz="1600" dirty="0">
                          <a:solidFill>
                            <a:sysClr val="windowText" lastClr="000000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 商品を作るのに必要な道具は何かな？</a:t>
                      </a:r>
                    </a:p>
                  </a:txBody>
                  <a:tcPr marL="0" marR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18701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21891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155980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098327"/>
                  </a:ext>
                </a:extLst>
              </a:tr>
              <a:tr h="24993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600" dirty="0">
                        <a:solidFill>
                          <a:sysClr val="windowText" lastClr="000000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00" dirty="0"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208395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0137A0E-13A7-4062-88F3-AEFB589A3565}"/>
              </a:ext>
            </a:extLst>
          </p:cNvPr>
          <p:cNvSpPr txBox="1"/>
          <p:nvPr/>
        </p:nvSpPr>
        <p:spPr>
          <a:xfrm>
            <a:off x="301963" y="10039935"/>
            <a:ext cx="69557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kumimoji="1" lang="ja-JP" altLang="en-US" sz="16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市場でチェックした時のメモをよく見て、材料をうまく組み合わせよう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1470FA8-351B-41F5-A19B-0A2818B8BC92}"/>
              </a:ext>
            </a:extLst>
          </p:cNvPr>
          <p:cNvSpPr txBox="1"/>
          <p:nvPr/>
        </p:nvSpPr>
        <p:spPr>
          <a:xfrm>
            <a:off x="3657603" y="10402957"/>
            <a:ext cx="25808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dirty="0"/>
              <a:t>-7-</a:t>
            </a:r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CD99D6B-9DC2-494A-8EFB-4DF85DA92F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6161" y="4267199"/>
            <a:ext cx="3839051" cy="2527051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AE156BD0-63E8-46A1-ADC8-E4943E16C87D}"/>
              </a:ext>
            </a:extLst>
          </p:cNvPr>
          <p:cNvSpPr/>
          <p:nvPr/>
        </p:nvSpPr>
        <p:spPr>
          <a:xfrm>
            <a:off x="2451652" y="8269356"/>
            <a:ext cx="3962400" cy="84813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みんなで考えよう！！</a:t>
            </a:r>
          </a:p>
        </p:txBody>
      </p:sp>
    </p:spTree>
    <p:extLst>
      <p:ext uri="{BB962C8B-B14F-4D97-AF65-F5344CB8AC3E}">
        <p14:creationId xmlns:p14="http://schemas.microsoft.com/office/powerpoint/2010/main" val="410482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1869</TotalTime>
  <Words>2403</Words>
  <Application>Microsoft Office PowerPoint</Application>
  <PresentationFormat>ユーザー設定</PresentationFormat>
  <Paragraphs>549</Paragraphs>
  <Slides>20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32" baseType="lpstr">
      <vt:lpstr>HGP創英角ｺﾞｼｯｸUB</vt:lpstr>
      <vt:lpstr>HGP創英角ﾎﾟｯﾌﾟ体</vt:lpstr>
      <vt:lpstr>HGS創英角ｺﾞｼｯｸUB</vt:lpstr>
      <vt:lpstr>ＭＳ Ｐゴシック</vt:lpstr>
      <vt:lpstr>ＭＳ ゴシック</vt:lpstr>
      <vt:lpstr>ＭＳ 明朝</vt:lpstr>
      <vt:lpstr>游ゴシック</vt:lpstr>
      <vt:lpstr>Arial</vt:lpstr>
      <vt:lpstr>Calibri</vt:lpstr>
      <vt:lpstr>Calibri Light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</dc:creator>
  <cp:lastModifiedBy>Ito</cp:lastModifiedBy>
  <cp:revision>105</cp:revision>
  <cp:lastPrinted>2020-01-06T10:10:01Z</cp:lastPrinted>
  <dcterms:created xsi:type="dcterms:W3CDTF">2018-06-07T01:37:27Z</dcterms:created>
  <dcterms:modified xsi:type="dcterms:W3CDTF">2020-01-21T01:39:23Z</dcterms:modified>
</cp:coreProperties>
</file>