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57" r:id="rId2"/>
    <p:sldId id="266" r:id="rId3"/>
    <p:sldId id="265" r:id="rId4"/>
    <p:sldId id="259" r:id="rId5"/>
    <p:sldId id="260" r:id="rId6"/>
    <p:sldId id="261" r:id="rId7"/>
    <p:sldId id="262" r:id="rId8"/>
    <p:sldId id="264" r:id="rId9"/>
    <p:sldId id="268" r:id="rId10"/>
    <p:sldId id="270" r:id="rId11"/>
    <p:sldId id="269" r:id="rId12"/>
  </p:sldIdLst>
  <p:sldSz cx="9828213" cy="7019925"/>
  <p:notesSz cx="6735763" cy="9866313"/>
  <p:defaultTextStyle>
    <a:defPPr>
      <a:defRPr lang="ja-JP"/>
    </a:defPPr>
    <a:lvl1pPr marL="0" algn="l" defTabSz="948324" rtl="0" eaLnBrk="1" latinLnBrk="0" hangingPunct="1">
      <a:defRPr kumimoji="1" sz="1867" kern="1200">
        <a:solidFill>
          <a:schemeClr val="tx1"/>
        </a:solidFill>
        <a:latin typeface="+mn-lt"/>
        <a:ea typeface="+mn-ea"/>
        <a:cs typeface="+mn-cs"/>
      </a:defRPr>
    </a:lvl1pPr>
    <a:lvl2pPr marL="474162" algn="l" defTabSz="948324" rtl="0" eaLnBrk="1" latinLnBrk="0" hangingPunct="1">
      <a:defRPr kumimoji="1" sz="1867" kern="1200">
        <a:solidFill>
          <a:schemeClr val="tx1"/>
        </a:solidFill>
        <a:latin typeface="+mn-lt"/>
        <a:ea typeface="+mn-ea"/>
        <a:cs typeface="+mn-cs"/>
      </a:defRPr>
    </a:lvl2pPr>
    <a:lvl3pPr marL="948324" algn="l" defTabSz="948324" rtl="0" eaLnBrk="1" latinLnBrk="0" hangingPunct="1">
      <a:defRPr kumimoji="1" sz="1867" kern="1200">
        <a:solidFill>
          <a:schemeClr val="tx1"/>
        </a:solidFill>
        <a:latin typeface="+mn-lt"/>
        <a:ea typeface="+mn-ea"/>
        <a:cs typeface="+mn-cs"/>
      </a:defRPr>
    </a:lvl3pPr>
    <a:lvl4pPr marL="1422486" algn="l" defTabSz="948324" rtl="0" eaLnBrk="1" latinLnBrk="0" hangingPunct="1">
      <a:defRPr kumimoji="1" sz="1867" kern="1200">
        <a:solidFill>
          <a:schemeClr val="tx1"/>
        </a:solidFill>
        <a:latin typeface="+mn-lt"/>
        <a:ea typeface="+mn-ea"/>
        <a:cs typeface="+mn-cs"/>
      </a:defRPr>
    </a:lvl4pPr>
    <a:lvl5pPr marL="1896648" algn="l" defTabSz="948324" rtl="0" eaLnBrk="1" latinLnBrk="0" hangingPunct="1">
      <a:defRPr kumimoji="1" sz="1867" kern="1200">
        <a:solidFill>
          <a:schemeClr val="tx1"/>
        </a:solidFill>
        <a:latin typeface="+mn-lt"/>
        <a:ea typeface="+mn-ea"/>
        <a:cs typeface="+mn-cs"/>
      </a:defRPr>
    </a:lvl5pPr>
    <a:lvl6pPr marL="2370811" algn="l" defTabSz="948324" rtl="0" eaLnBrk="1" latinLnBrk="0" hangingPunct="1">
      <a:defRPr kumimoji="1" sz="1867" kern="1200">
        <a:solidFill>
          <a:schemeClr val="tx1"/>
        </a:solidFill>
        <a:latin typeface="+mn-lt"/>
        <a:ea typeface="+mn-ea"/>
        <a:cs typeface="+mn-cs"/>
      </a:defRPr>
    </a:lvl6pPr>
    <a:lvl7pPr marL="2844973" algn="l" defTabSz="948324" rtl="0" eaLnBrk="1" latinLnBrk="0" hangingPunct="1">
      <a:defRPr kumimoji="1" sz="1867" kern="1200">
        <a:solidFill>
          <a:schemeClr val="tx1"/>
        </a:solidFill>
        <a:latin typeface="+mn-lt"/>
        <a:ea typeface="+mn-ea"/>
        <a:cs typeface="+mn-cs"/>
      </a:defRPr>
    </a:lvl7pPr>
    <a:lvl8pPr marL="3319135" algn="l" defTabSz="948324" rtl="0" eaLnBrk="1" latinLnBrk="0" hangingPunct="1">
      <a:defRPr kumimoji="1" sz="1867" kern="1200">
        <a:solidFill>
          <a:schemeClr val="tx1"/>
        </a:solidFill>
        <a:latin typeface="+mn-lt"/>
        <a:ea typeface="+mn-ea"/>
        <a:cs typeface="+mn-cs"/>
      </a:defRPr>
    </a:lvl8pPr>
    <a:lvl9pPr marL="3793297" algn="l" defTabSz="948324" rtl="0" eaLnBrk="1" latinLnBrk="0" hangingPunct="1">
      <a:defRPr kumimoji="1" sz="186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12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AF86A12-E5D9-42C7-AA96-78F9BF237484}" type="datetimeFigureOut">
              <a:rPr kumimoji="1" lang="ja-JP" altLang="en-US" smtClean="0"/>
              <a:t>2022/10/6</a:t>
            </a:fld>
            <a:endParaRPr kumimoji="1" lang="ja-JP" altLang="en-US"/>
          </a:p>
        </p:txBody>
      </p:sp>
      <p:sp>
        <p:nvSpPr>
          <p:cNvPr id="4" name="スライド イメージ プレースホルダー 3"/>
          <p:cNvSpPr>
            <a:spLocks noGrp="1" noRot="1" noChangeAspect="1"/>
          </p:cNvSpPr>
          <p:nvPr>
            <p:ph type="sldImg" idx="2"/>
          </p:nvPr>
        </p:nvSpPr>
        <p:spPr>
          <a:xfrm>
            <a:off x="1038225" y="1233488"/>
            <a:ext cx="46593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8206C36-DDEC-4264-9668-B13BE7C7F968}" type="slidenum">
              <a:rPr kumimoji="1" lang="ja-JP" altLang="en-US" smtClean="0"/>
              <a:t>‹#›</a:t>
            </a:fld>
            <a:endParaRPr kumimoji="1" lang="ja-JP" altLang="en-US"/>
          </a:p>
        </p:txBody>
      </p:sp>
    </p:spTree>
    <p:extLst>
      <p:ext uri="{BB962C8B-B14F-4D97-AF65-F5344CB8AC3E}">
        <p14:creationId xmlns:p14="http://schemas.microsoft.com/office/powerpoint/2010/main" val="1541617739"/>
      </p:ext>
    </p:extLst>
  </p:cSld>
  <p:clrMap bg1="lt1" tx1="dk1" bg2="lt2" tx2="dk2" accent1="accent1" accent2="accent2" accent3="accent3" accent4="accent4" accent5="accent5" accent6="accent6" hlink="hlink" folHlink="folHlink"/>
  <p:notesStyle>
    <a:lvl1pPr marL="0" algn="l" defTabSz="948324" rtl="0" eaLnBrk="1" latinLnBrk="0" hangingPunct="1">
      <a:defRPr kumimoji="1" sz="1245" kern="1200">
        <a:solidFill>
          <a:schemeClr val="tx1"/>
        </a:solidFill>
        <a:latin typeface="+mn-lt"/>
        <a:ea typeface="+mn-ea"/>
        <a:cs typeface="+mn-cs"/>
      </a:defRPr>
    </a:lvl1pPr>
    <a:lvl2pPr marL="474162" algn="l" defTabSz="948324" rtl="0" eaLnBrk="1" latinLnBrk="0" hangingPunct="1">
      <a:defRPr kumimoji="1" sz="1245" kern="1200">
        <a:solidFill>
          <a:schemeClr val="tx1"/>
        </a:solidFill>
        <a:latin typeface="+mn-lt"/>
        <a:ea typeface="+mn-ea"/>
        <a:cs typeface="+mn-cs"/>
      </a:defRPr>
    </a:lvl2pPr>
    <a:lvl3pPr marL="948324" algn="l" defTabSz="948324" rtl="0" eaLnBrk="1" latinLnBrk="0" hangingPunct="1">
      <a:defRPr kumimoji="1" sz="1245" kern="1200">
        <a:solidFill>
          <a:schemeClr val="tx1"/>
        </a:solidFill>
        <a:latin typeface="+mn-lt"/>
        <a:ea typeface="+mn-ea"/>
        <a:cs typeface="+mn-cs"/>
      </a:defRPr>
    </a:lvl3pPr>
    <a:lvl4pPr marL="1422486" algn="l" defTabSz="948324" rtl="0" eaLnBrk="1" latinLnBrk="0" hangingPunct="1">
      <a:defRPr kumimoji="1" sz="1245" kern="1200">
        <a:solidFill>
          <a:schemeClr val="tx1"/>
        </a:solidFill>
        <a:latin typeface="+mn-lt"/>
        <a:ea typeface="+mn-ea"/>
        <a:cs typeface="+mn-cs"/>
      </a:defRPr>
    </a:lvl4pPr>
    <a:lvl5pPr marL="1896648" algn="l" defTabSz="948324" rtl="0" eaLnBrk="1" latinLnBrk="0" hangingPunct="1">
      <a:defRPr kumimoji="1" sz="1245" kern="1200">
        <a:solidFill>
          <a:schemeClr val="tx1"/>
        </a:solidFill>
        <a:latin typeface="+mn-lt"/>
        <a:ea typeface="+mn-ea"/>
        <a:cs typeface="+mn-cs"/>
      </a:defRPr>
    </a:lvl5pPr>
    <a:lvl6pPr marL="2370811" algn="l" defTabSz="948324" rtl="0" eaLnBrk="1" latinLnBrk="0" hangingPunct="1">
      <a:defRPr kumimoji="1" sz="1245" kern="1200">
        <a:solidFill>
          <a:schemeClr val="tx1"/>
        </a:solidFill>
        <a:latin typeface="+mn-lt"/>
        <a:ea typeface="+mn-ea"/>
        <a:cs typeface="+mn-cs"/>
      </a:defRPr>
    </a:lvl6pPr>
    <a:lvl7pPr marL="2844973" algn="l" defTabSz="948324" rtl="0" eaLnBrk="1" latinLnBrk="0" hangingPunct="1">
      <a:defRPr kumimoji="1" sz="1245" kern="1200">
        <a:solidFill>
          <a:schemeClr val="tx1"/>
        </a:solidFill>
        <a:latin typeface="+mn-lt"/>
        <a:ea typeface="+mn-ea"/>
        <a:cs typeface="+mn-cs"/>
      </a:defRPr>
    </a:lvl7pPr>
    <a:lvl8pPr marL="3319135" algn="l" defTabSz="948324" rtl="0" eaLnBrk="1" latinLnBrk="0" hangingPunct="1">
      <a:defRPr kumimoji="1" sz="1245" kern="1200">
        <a:solidFill>
          <a:schemeClr val="tx1"/>
        </a:solidFill>
        <a:latin typeface="+mn-lt"/>
        <a:ea typeface="+mn-ea"/>
        <a:cs typeface="+mn-cs"/>
      </a:defRPr>
    </a:lvl8pPr>
    <a:lvl9pPr marL="3793297" algn="l" defTabSz="948324" rtl="0" eaLnBrk="1" latinLnBrk="0" hangingPunct="1">
      <a:defRPr kumimoji="1" sz="124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37116" y="1148863"/>
            <a:ext cx="8353981" cy="2443974"/>
          </a:xfrm>
        </p:spPr>
        <p:txBody>
          <a:bodyPr anchor="b"/>
          <a:lstStyle>
            <a:lvl1pPr algn="ctr">
              <a:defRPr sz="614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28527" y="3687086"/>
            <a:ext cx="7371160" cy="1694856"/>
          </a:xfrm>
        </p:spPr>
        <p:txBody>
          <a:bodyPr/>
          <a:lstStyle>
            <a:lvl1pPr marL="0" indent="0" algn="ctr">
              <a:buNone/>
              <a:defRPr sz="2457"/>
            </a:lvl1pPr>
            <a:lvl2pPr marL="467990" indent="0" algn="ctr">
              <a:buNone/>
              <a:defRPr sz="2047"/>
            </a:lvl2pPr>
            <a:lvl3pPr marL="935980" indent="0" algn="ctr">
              <a:buNone/>
              <a:defRPr sz="1842"/>
            </a:lvl3pPr>
            <a:lvl4pPr marL="1403970" indent="0" algn="ctr">
              <a:buNone/>
              <a:defRPr sz="1638"/>
            </a:lvl4pPr>
            <a:lvl5pPr marL="1871960" indent="0" algn="ctr">
              <a:buNone/>
              <a:defRPr sz="1638"/>
            </a:lvl5pPr>
            <a:lvl6pPr marL="2339950" indent="0" algn="ctr">
              <a:buNone/>
              <a:defRPr sz="1638"/>
            </a:lvl6pPr>
            <a:lvl7pPr marL="2807940" indent="0" algn="ctr">
              <a:buNone/>
              <a:defRPr sz="1638"/>
            </a:lvl7pPr>
            <a:lvl8pPr marL="3275929" indent="0" algn="ctr">
              <a:buNone/>
              <a:defRPr sz="1638"/>
            </a:lvl8pPr>
            <a:lvl9pPr marL="3743919" indent="0" algn="ctr">
              <a:buNone/>
              <a:defRPr sz="1638"/>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118356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3224694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3316" y="373746"/>
            <a:ext cx="2119208" cy="5949062"/>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5690" y="373746"/>
            <a:ext cx="6234773" cy="594906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1444478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96202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0571" y="1750108"/>
            <a:ext cx="8476834" cy="2920093"/>
          </a:xfrm>
        </p:spPr>
        <p:txBody>
          <a:bodyPr anchor="b"/>
          <a:lstStyle>
            <a:lvl1pPr>
              <a:defRPr sz="614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0571" y="4697827"/>
            <a:ext cx="8476834" cy="1535608"/>
          </a:xfrm>
        </p:spPr>
        <p:txBody>
          <a:bodyPr/>
          <a:lstStyle>
            <a:lvl1pPr marL="0" indent="0">
              <a:buNone/>
              <a:defRPr sz="2457">
                <a:solidFill>
                  <a:schemeClr val="tx1"/>
                </a:solidFill>
              </a:defRPr>
            </a:lvl1pPr>
            <a:lvl2pPr marL="467990" indent="0">
              <a:buNone/>
              <a:defRPr sz="2047">
                <a:solidFill>
                  <a:schemeClr val="tx1">
                    <a:tint val="75000"/>
                  </a:schemeClr>
                </a:solidFill>
              </a:defRPr>
            </a:lvl2pPr>
            <a:lvl3pPr marL="935980" indent="0">
              <a:buNone/>
              <a:defRPr sz="1842">
                <a:solidFill>
                  <a:schemeClr val="tx1">
                    <a:tint val="75000"/>
                  </a:schemeClr>
                </a:solidFill>
              </a:defRPr>
            </a:lvl3pPr>
            <a:lvl4pPr marL="1403970" indent="0">
              <a:buNone/>
              <a:defRPr sz="1638">
                <a:solidFill>
                  <a:schemeClr val="tx1">
                    <a:tint val="75000"/>
                  </a:schemeClr>
                </a:solidFill>
              </a:defRPr>
            </a:lvl4pPr>
            <a:lvl5pPr marL="1871960" indent="0">
              <a:buNone/>
              <a:defRPr sz="1638">
                <a:solidFill>
                  <a:schemeClr val="tx1">
                    <a:tint val="75000"/>
                  </a:schemeClr>
                </a:solidFill>
              </a:defRPr>
            </a:lvl5pPr>
            <a:lvl6pPr marL="2339950" indent="0">
              <a:buNone/>
              <a:defRPr sz="1638">
                <a:solidFill>
                  <a:schemeClr val="tx1">
                    <a:tint val="75000"/>
                  </a:schemeClr>
                </a:solidFill>
              </a:defRPr>
            </a:lvl6pPr>
            <a:lvl7pPr marL="2807940" indent="0">
              <a:buNone/>
              <a:defRPr sz="1638">
                <a:solidFill>
                  <a:schemeClr val="tx1">
                    <a:tint val="75000"/>
                  </a:schemeClr>
                </a:solidFill>
              </a:defRPr>
            </a:lvl7pPr>
            <a:lvl8pPr marL="3275929" indent="0">
              <a:buNone/>
              <a:defRPr sz="1638">
                <a:solidFill>
                  <a:schemeClr val="tx1">
                    <a:tint val="75000"/>
                  </a:schemeClr>
                </a:solidFill>
              </a:defRPr>
            </a:lvl8pPr>
            <a:lvl9pPr marL="3743919" indent="0">
              <a:buNone/>
              <a:defRPr sz="1638">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48379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5689" y="1868730"/>
            <a:ext cx="4176991" cy="445407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75533" y="1868730"/>
            <a:ext cx="4176991" cy="445407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1785211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76970" y="373748"/>
            <a:ext cx="8476834" cy="1356861"/>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6971" y="1720857"/>
            <a:ext cx="4157794" cy="843365"/>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ja-JP" altLang="en-US" smtClean="0"/>
              <a:t>マスター テキストの書式設定</a:t>
            </a:r>
          </a:p>
        </p:txBody>
      </p:sp>
      <p:sp>
        <p:nvSpPr>
          <p:cNvPr id="4" name="Content Placeholder 3"/>
          <p:cNvSpPr>
            <a:spLocks noGrp="1"/>
          </p:cNvSpPr>
          <p:nvPr>
            <p:ph sz="half" idx="2"/>
          </p:nvPr>
        </p:nvSpPr>
        <p:spPr>
          <a:xfrm>
            <a:off x="676971" y="2564223"/>
            <a:ext cx="4157794" cy="377158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975533" y="1720857"/>
            <a:ext cx="4178271" cy="843365"/>
          </a:xfrm>
        </p:spPr>
        <p:txBody>
          <a:bodyPr anchor="b"/>
          <a:lstStyle>
            <a:lvl1pPr marL="0" indent="0">
              <a:buNone/>
              <a:defRPr sz="2457" b="1"/>
            </a:lvl1pPr>
            <a:lvl2pPr marL="467990" indent="0">
              <a:buNone/>
              <a:defRPr sz="2047" b="1"/>
            </a:lvl2pPr>
            <a:lvl3pPr marL="935980" indent="0">
              <a:buNone/>
              <a:defRPr sz="1842" b="1"/>
            </a:lvl3pPr>
            <a:lvl4pPr marL="1403970" indent="0">
              <a:buNone/>
              <a:defRPr sz="1638" b="1"/>
            </a:lvl4pPr>
            <a:lvl5pPr marL="1871960" indent="0">
              <a:buNone/>
              <a:defRPr sz="1638" b="1"/>
            </a:lvl5pPr>
            <a:lvl6pPr marL="2339950" indent="0">
              <a:buNone/>
              <a:defRPr sz="1638" b="1"/>
            </a:lvl6pPr>
            <a:lvl7pPr marL="2807940" indent="0">
              <a:buNone/>
              <a:defRPr sz="1638" b="1"/>
            </a:lvl7pPr>
            <a:lvl8pPr marL="3275929" indent="0">
              <a:buNone/>
              <a:defRPr sz="1638" b="1"/>
            </a:lvl8pPr>
            <a:lvl9pPr marL="3743919" indent="0">
              <a:buNone/>
              <a:defRPr sz="1638"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75533" y="2564223"/>
            <a:ext cx="4178271" cy="377158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4267782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3378968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1293585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6970" y="467995"/>
            <a:ext cx="3169855" cy="1637983"/>
          </a:xfrm>
        </p:spPr>
        <p:txBody>
          <a:bodyPr anchor="b"/>
          <a:lstStyle>
            <a:lvl1pPr>
              <a:defRPr sz="3276"/>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178271" y="1010741"/>
            <a:ext cx="4975533" cy="4988697"/>
          </a:xfrm>
        </p:spPr>
        <p:txBody>
          <a:bodyPr/>
          <a:lstStyle>
            <a:lvl1pPr>
              <a:defRPr sz="3276"/>
            </a:lvl1pPr>
            <a:lvl2pPr>
              <a:defRPr sz="2866"/>
            </a:lvl2pPr>
            <a:lvl3pPr>
              <a:defRPr sz="2457"/>
            </a:lvl3pPr>
            <a:lvl4pPr>
              <a:defRPr sz="2047"/>
            </a:lvl4pPr>
            <a:lvl5pPr>
              <a:defRPr sz="2047"/>
            </a:lvl5pPr>
            <a:lvl6pPr>
              <a:defRPr sz="2047"/>
            </a:lvl6pPr>
            <a:lvl7pPr>
              <a:defRPr sz="2047"/>
            </a:lvl7pPr>
            <a:lvl8pPr>
              <a:defRPr sz="2047"/>
            </a:lvl8pPr>
            <a:lvl9pPr>
              <a:defRPr sz="204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6970" y="2105977"/>
            <a:ext cx="3169855" cy="3901584"/>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311712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6970" y="467995"/>
            <a:ext cx="3169855" cy="1637983"/>
          </a:xfrm>
        </p:spPr>
        <p:txBody>
          <a:bodyPr anchor="b"/>
          <a:lstStyle>
            <a:lvl1pPr>
              <a:defRPr sz="3276"/>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178271" y="1010741"/>
            <a:ext cx="4975533" cy="4988697"/>
          </a:xfrm>
        </p:spPr>
        <p:txBody>
          <a:bodyPr anchor="t"/>
          <a:lstStyle>
            <a:lvl1pPr marL="0" indent="0">
              <a:buNone/>
              <a:defRPr sz="3276"/>
            </a:lvl1pPr>
            <a:lvl2pPr marL="467990" indent="0">
              <a:buNone/>
              <a:defRPr sz="2866"/>
            </a:lvl2pPr>
            <a:lvl3pPr marL="935980" indent="0">
              <a:buNone/>
              <a:defRPr sz="2457"/>
            </a:lvl3pPr>
            <a:lvl4pPr marL="1403970" indent="0">
              <a:buNone/>
              <a:defRPr sz="2047"/>
            </a:lvl4pPr>
            <a:lvl5pPr marL="1871960" indent="0">
              <a:buNone/>
              <a:defRPr sz="2047"/>
            </a:lvl5pPr>
            <a:lvl6pPr marL="2339950" indent="0">
              <a:buNone/>
              <a:defRPr sz="2047"/>
            </a:lvl6pPr>
            <a:lvl7pPr marL="2807940" indent="0">
              <a:buNone/>
              <a:defRPr sz="2047"/>
            </a:lvl7pPr>
            <a:lvl8pPr marL="3275929" indent="0">
              <a:buNone/>
              <a:defRPr sz="2047"/>
            </a:lvl8pPr>
            <a:lvl9pPr marL="3743919" indent="0">
              <a:buNone/>
              <a:defRPr sz="2047"/>
            </a:lvl9pPr>
          </a:lstStyle>
          <a:p>
            <a:r>
              <a:rPr lang="ja-JP" altLang="en-US" smtClean="0"/>
              <a:t>図を追加</a:t>
            </a:r>
            <a:endParaRPr lang="en-US" dirty="0"/>
          </a:p>
        </p:txBody>
      </p:sp>
      <p:sp>
        <p:nvSpPr>
          <p:cNvPr id="4" name="Text Placeholder 3"/>
          <p:cNvSpPr>
            <a:spLocks noGrp="1"/>
          </p:cNvSpPr>
          <p:nvPr>
            <p:ph type="body" sz="half" idx="2"/>
          </p:nvPr>
        </p:nvSpPr>
        <p:spPr>
          <a:xfrm>
            <a:off x="676970" y="2105977"/>
            <a:ext cx="3169855" cy="3901584"/>
          </a:xfrm>
        </p:spPr>
        <p:txBody>
          <a:bodyPr/>
          <a:lstStyle>
            <a:lvl1pPr marL="0" indent="0">
              <a:buNone/>
              <a:defRPr sz="1638"/>
            </a:lvl1pPr>
            <a:lvl2pPr marL="467990" indent="0">
              <a:buNone/>
              <a:defRPr sz="1433"/>
            </a:lvl2pPr>
            <a:lvl3pPr marL="935980" indent="0">
              <a:buNone/>
              <a:defRPr sz="1228"/>
            </a:lvl3pPr>
            <a:lvl4pPr marL="1403970" indent="0">
              <a:buNone/>
              <a:defRPr sz="1024"/>
            </a:lvl4pPr>
            <a:lvl5pPr marL="1871960" indent="0">
              <a:buNone/>
              <a:defRPr sz="1024"/>
            </a:lvl5pPr>
            <a:lvl6pPr marL="2339950" indent="0">
              <a:buNone/>
              <a:defRPr sz="1024"/>
            </a:lvl6pPr>
            <a:lvl7pPr marL="2807940" indent="0">
              <a:buNone/>
              <a:defRPr sz="1024"/>
            </a:lvl7pPr>
            <a:lvl8pPr marL="3275929" indent="0">
              <a:buNone/>
              <a:defRPr sz="1024"/>
            </a:lvl8pPr>
            <a:lvl9pPr marL="3743919" indent="0">
              <a:buNone/>
              <a:defRPr sz="102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7556AB0-AAF0-40C8-99D5-531785174D54}" type="datetimeFigureOut">
              <a:rPr kumimoji="1" lang="ja-JP" altLang="en-US" smtClean="0"/>
              <a:t>2022/10/6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2631615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690" y="373748"/>
            <a:ext cx="8476834" cy="135686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690" y="1868730"/>
            <a:ext cx="8476834" cy="445407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75690" y="6506432"/>
            <a:ext cx="2211348" cy="373746"/>
          </a:xfrm>
          <a:prstGeom prst="rect">
            <a:avLst/>
          </a:prstGeom>
        </p:spPr>
        <p:txBody>
          <a:bodyPr vert="horz" lIns="91440" tIns="45720" rIns="91440" bIns="45720" rtlCol="0" anchor="ctr"/>
          <a:lstStyle>
            <a:lvl1pPr algn="l">
              <a:defRPr sz="1228">
                <a:solidFill>
                  <a:schemeClr val="tx1">
                    <a:tint val="75000"/>
                  </a:schemeClr>
                </a:solidFill>
              </a:defRPr>
            </a:lvl1pPr>
          </a:lstStyle>
          <a:p>
            <a:fld id="{E7556AB0-AAF0-40C8-99D5-531785174D54}" type="datetimeFigureOut">
              <a:rPr kumimoji="1" lang="ja-JP" altLang="en-US" smtClean="0"/>
              <a:t>2022/10/6</a:t>
            </a:fld>
            <a:endParaRPr kumimoji="1" lang="ja-JP" altLang="en-US"/>
          </a:p>
        </p:txBody>
      </p:sp>
      <p:sp>
        <p:nvSpPr>
          <p:cNvPr id="5" name="Footer Placeholder 4"/>
          <p:cNvSpPr>
            <a:spLocks noGrp="1"/>
          </p:cNvSpPr>
          <p:nvPr>
            <p:ph type="ftr" sz="quarter" idx="3"/>
          </p:nvPr>
        </p:nvSpPr>
        <p:spPr>
          <a:xfrm>
            <a:off x="3255596" y="6506432"/>
            <a:ext cx="3317022" cy="373746"/>
          </a:xfrm>
          <a:prstGeom prst="rect">
            <a:avLst/>
          </a:prstGeom>
        </p:spPr>
        <p:txBody>
          <a:bodyPr vert="horz" lIns="91440" tIns="45720" rIns="91440" bIns="45720" rtlCol="0" anchor="ctr"/>
          <a:lstStyle>
            <a:lvl1pPr algn="ctr">
              <a:defRPr sz="122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41175" y="6506432"/>
            <a:ext cx="2211348" cy="373746"/>
          </a:xfrm>
          <a:prstGeom prst="rect">
            <a:avLst/>
          </a:prstGeom>
        </p:spPr>
        <p:txBody>
          <a:bodyPr vert="horz" lIns="91440" tIns="45720" rIns="91440" bIns="45720" rtlCol="0" anchor="ctr"/>
          <a:lstStyle>
            <a:lvl1pPr algn="r">
              <a:defRPr sz="1228">
                <a:solidFill>
                  <a:schemeClr val="tx1">
                    <a:tint val="75000"/>
                  </a:schemeClr>
                </a:solidFill>
              </a:defRPr>
            </a:lvl1pPr>
          </a:lstStyle>
          <a:p>
            <a:fld id="{BF5F4506-F0D9-4600-957A-8A76729793D3}" type="slidenum">
              <a:rPr kumimoji="1" lang="ja-JP" altLang="en-US" smtClean="0"/>
              <a:t>‹#›</a:t>
            </a:fld>
            <a:endParaRPr kumimoji="1" lang="ja-JP" altLang="en-US"/>
          </a:p>
        </p:txBody>
      </p:sp>
    </p:spTree>
    <p:extLst>
      <p:ext uri="{BB962C8B-B14F-4D97-AF65-F5344CB8AC3E}">
        <p14:creationId xmlns:p14="http://schemas.microsoft.com/office/powerpoint/2010/main" val="8120218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35980" rtl="0" eaLnBrk="1" latinLnBrk="0" hangingPunct="1">
        <a:lnSpc>
          <a:spcPct val="90000"/>
        </a:lnSpc>
        <a:spcBef>
          <a:spcPct val="0"/>
        </a:spcBef>
        <a:buNone/>
        <a:defRPr kumimoji="1" sz="4504" kern="1200">
          <a:solidFill>
            <a:schemeClr val="tx1"/>
          </a:solidFill>
          <a:latin typeface="+mj-lt"/>
          <a:ea typeface="+mj-ea"/>
          <a:cs typeface="+mj-cs"/>
        </a:defRPr>
      </a:lvl1pPr>
    </p:titleStyle>
    <p:bodyStyle>
      <a:lvl1pPr marL="233995" indent="-233995" algn="l" defTabSz="935980" rtl="0" eaLnBrk="1" latinLnBrk="0" hangingPunct="1">
        <a:lnSpc>
          <a:spcPct val="90000"/>
        </a:lnSpc>
        <a:spcBef>
          <a:spcPts val="1024"/>
        </a:spcBef>
        <a:buFont typeface="Arial" panose="020B0604020202020204" pitchFamily="34" charset="0"/>
        <a:buChar char="•"/>
        <a:defRPr kumimoji="1" sz="2866" kern="1200">
          <a:solidFill>
            <a:schemeClr val="tx1"/>
          </a:solidFill>
          <a:latin typeface="+mn-lt"/>
          <a:ea typeface="+mn-ea"/>
          <a:cs typeface="+mn-cs"/>
        </a:defRPr>
      </a:lvl1pPr>
      <a:lvl2pPr marL="701985" indent="-233995" algn="l" defTabSz="935980" rtl="0" eaLnBrk="1" latinLnBrk="0" hangingPunct="1">
        <a:lnSpc>
          <a:spcPct val="90000"/>
        </a:lnSpc>
        <a:spcBef>
          <a:spcPts val="512"/>
        </a:spcBef>
        <a:buFont typeface="Arial" panose="020B0604020202020204" pitchFamily="34" charset="0"/>
        <a:buChar char="•"/>
        <a:defRPr kumimoji="1" sz="2457" kern="1200">
          <a:solidFill>
            <a:schemeClr val="tx1"/>
          </a:solidFill>
          <a:latin typeface="+mn-lt"/>
          <a:ea typeface="+mn-ea"/>
          <a:cs typeface="+mn-cs"/>
        </a:defRPr>
      </a:lvl2pPr>
      <a:lvl3pPr marL="1169975" indent="-233995" algn="l" defTabSz="935980" rtl="0" eaLnBrk="1" latinLnBrk="0" hangingPunct="1">
        <a:lnSpc>
          <a:spcPct val="90000"/>
        </a:lnSpc>
        <a:spcBef>
          <a:spcPts val="512"/>
        </a:spcBef>
        <a:buFont typeface="Arial" panose="020B0604020202020204" pitchFamily="34" charset="0"/>
        <a:buChar char="•"/>
        <a:defRPr kumimoji="1" sz="2047" kern="1200">
          <a:solidFill>
            <a:schemeClr val="tx1"/>
          </a:solidFill>
          <a:latin typeface="+mn-lt"/>
          <a:ea typeface="+mn-ea"/>
          <a:cs typeface="+mn-cs"/>
        </a:defRPr>
      </a:lvl3pPr>
      <a:lvl4pPr marL="163796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4pPr>
      <a:lvl5pPr marL="210595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5pPr>
      <a:lvl6pPr marL="2573945"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6pPr>
      <a:lvl7pPr marL="304193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7pPr>
      <a:lvl8pPr marL="350992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8pPr>
      <a:lvl9pPr marL="3977914" indent="-233995" algn="l" defTabSz="935980" rtl="0" eaLnBrk="1" latinLnBrk="0" hangingPunct="1">
        <a:lnSpc>
          <a:spcPct val="90000"/>
        </a:lnSpc>
        <a:spcBef>
          <a:spcPts val="512"/>
        </a:spcBef>
        <a:buFont typeface="Arial" panose="020B0604020202020204" pitchFamily="34" charset="0"/>
        <a:buChar char="•"/>
        <a:defRPr kumimoji="1" sz="1842" kern="1200">
          <a:solidFill>
            <a:schemeClr val="tx1"/>
          </a:solidFill>
          <a:latin typeface="+mn-lt"/>
          <a:ea typeface="+mn-ea"/>
          <a:cs typeface="+mn-cs"/>
        </a:defRPr>
      </a:lvl9pPr>
    </p:bodyStyle>
    <p:otherStyle>
      <a:defPPr>
        <a:defRPr lang="en-US"/>
      </a:defPPr>
      <a:lvl1pPr marL="0" algn="l" defTabSz="935980" rtl="0" eaLnBrk="1" latinLnBrk="0" hangingPunct="1">
        <a:defRPr kumimoji="1" sz="1842" kern="1200">
          <a:solidFill>
            <a:schemeClr val="tx1"/>
          </a:solidFill>
          <a:latin typeface="+mn-lt"/>
          <a:ea typeface="+mn-ea"/>
          <a:cs typeface="+mn-cs"/>
        </a:defRPr>
      </a:lvl1pPr>
      <a:lvl2pPr marL="467990" algn="l" defTabSz="935980" rtl="0" eaLnBrk="1" latinLnBrk="0" hangingPunct="1">
        <a:defRPr kumimoji="1" sz="1842" kern="1200">
          <a:solidFill>
            <a:schemeClr val="tx1"/>
          </a:solidFill>
          <a:latin typeface="+mn-lt"/>
          <a:ea typeface="+mn-ea"/>
          <a:cs typeface="+mn-cs"/>
        </a:defRPr>
      </a:lvl2pPr>
      <a:lvl3pPr marL="935980" algn="l" defTabSz="935980" rtl="0" eaLnBrk="1" latinLnBrk="0" hangingPunct="1">
        <a:defRPr kumimoji="1" sz="1842" kern="1200">
          <a:solidFill>
            <a:schemeClr val="tx1"/>
          </a:solidFill>
          <a:latin typeface="+mn-lt"/>
          <a:ea typeface="+mn-ea"/>
          <a:cs typeface="+mn-cs"/>
        </a:defRPr>
      </a:lvl3pPr>
      <a:lvl4pPr marL="1403970" algn="l" defTabSz="935980" rtl="0" eaLnBrk="1" latinLnBrk="0" hangingPunct="1">
        <a:defRPr kumimoji="1" sz="1842" kern="1200">
          <a:solidFill>
            <a:schemeClr val="tx1"/>
          </a:solidFill>
          <a:latin typeface="+mn-lt"/>
          <a:ea typeface="+mn-ea"/>
          <a:cs typeface="+mn-cs"/>
        </a:defRPr>
      </a:lvl4pPr>
      <a:lvl5pPr marL="1871960" algn="l" defTabSz="935980" rtl="0" eaLnBrk="1" latinLnBrk="0" hangingPunct="1">
        <a:defRPr kumimoji="1" sz="1842" kern="1200">
          <a:solidFill>
            <a:schemeClr val="tx1"/>
          </a:solidFill>
          <a:latin typeface="+mn-lt"/>
          <a:ea typeface="+mn-ea"/>
          <a:cs typeface="+mn-cs"/>
        </a:defRPr>
      </a:lvl5pPr>
      <a:lvl6pPr marL="2339950" algn="l" defTabSz="935980" rtl="0" eaLnBrk="1" latinLnBrk="0" hangingPunct="1">
        <a:defRPr kumimoji="1" sz="1842" kern="1200">
          <a:solidFill>
            <a:schemeClr val="tx1"/>
          </a:solidFill>
          <a:latin typeface="+mn-lt"/>
          <a:ea typeface="+mn-ea"/>
          <a:cs typeface="+mn-cs"/>
        </a:defRPr>
      </a:lvl6pPr>
      <a:lvl7pPr marL="2807940" algn="l" defTabSz="935980" rtl="0" eaLnBrk="1" latinLnBrk="0" hangingPunct="1">
        <a:defRPr kumimoji="1" sz="1842" kern="1200">
          <a:solidFill>
            <a:schemeClr val="tx1"/>
          </a:solidFill>
          <a:latin typeface="+mn-lt"/>
          <a:ea typeface="+mn-ea"/>
          <a:cs typeface="+mn-cs"/>
        </a:defRPr>
      </a:lvl7pPr>
      <a:lvl8pPr marL="3275929" algn="l" defTabSz="935980" rtl="0" eaLnBrk="1" latinLnBrk="0" hangingPunct="1">
        <a:defRPr kumimoji="1" sz="1842" kern="1200">
          <a:solidFill>
            <a:schemeClr val="tx1"/>
          </a:solidFill>
          <a:latin typeface="+mn-lt"/>
          <a:ea typeface="+mn-ea"/>
          <a:cs typeface="+mn-cs"/>
        </a:defRPr>
      </a:lvl8pPr>
      <a:lvl9pPr marL="3743919" algn="l" defTabSz="935980" rtl="0" eaLnBrk="1" latinLnBrk="0" hangingPunct="1">
        <a:defRPr kumimoji="1" sz="18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2" name="正方形/長方形 51"/>
          <p:cNvSpPr/>
          <p:nvPr/>
        </p:nvSpPr>
        <p:spPr>
          <a:xfrm>
            <a:off x="820678" y="2431493"/>
            <a:ext cx="8186857" cy="1569660"/>
          </a:xfrm>
          <a:prstGeom prst="rect">
            <a:avLst/>
          </a:prstGeom>
        </p:spPr>
        <p:txBody>
          <a:bodyPr wrap="none">
            <a:spAutoFit/>
          </a:bodyPr>
          <a:lstStyle/>
          <a:p>
            <a:pPr algn="ctr"/>
            <a:r>
              <a:rPr lang="ja-JP" altLang="en-US" sz="4800" dirty="0" smtClean="0">
                <a:latin typeface="HG丸ｺﾞｼｯｸM-PRO" panose="020F0600000000000000" pitchFamily="50" charset="-128"/>
                <a:ea typeface="HG丸ｺﾞｼｯｸM-PRO" panose="020F0600000000000000" pitchFamily="50" charset="-128"/>
              </a:rPr>
              <a:t>令和４年度税制改正等の概要</a:t>
            </a:r>
            <a:endParaRPr lang="en-US" altLang="ja-JP" sz="4800" dirty="0" smtClean="0">
              <a:latin typeface="HG丸ｺﾞｼｯｸM-PRO" panose="020F0600000000000000" pitchFamily="50" charset="-128"/>
              <a:ea typeface="HG丸ｺﾞｼｯｸM-PRO" panose="020F0600000000000000" pitchFamily="50" charset="-128"/>
            </a:endParaRPr>
          </a:p>
          <a:p>
            <a:pPr algn="ctr"/>
            <a:r>
              <a:rPr lang="ja-JP" altLang="en-US" sz="4800" dirty="0" smtClean="0">
                <a:latin typeface="HG丸ｺﾞｼｯｸM-PRO" panose="020F0600000000000000" pitchFamily="50" charset="-128"/>
                <a:ea typeface="HG丸ｺﾞｼｯｸM-PRO" panose="020F0600000000000000" pitchFamily="50" charset="-128"/>
              </a:rPr>
              <a:t>（消費税法関係）</a:t>
            </a:r>
            <a:endParaRPr lang="ja-JP" altLang="en-US" sz="4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58363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9" name="テキスト ボックス 48"/>
          <p:cNvSpPr txBox="1"/>
          <p:nvPr/>
        </p:nvSpPr>
        <p:spPr>
          <a:xfrm>
            <a:off x="166578" y="90152"/>
            <a:ext cx="3120455" cy="307777"/>
          </a:xfrm>
          <a:prstGeom prst="rect">
            <a:avLst/>
          </a:prstGeom>
          <a:noFill/>
        </p:spPr>
        <p:txBody>
          <a:bodyPr wrap="square" rtlCol="0">
            <a:spAutoFit/>
          </a:bodyPr>
          <a:lstStyle/>
          <a:p>
            <a:r>
              <a:rPr kumimoji="1" lang="ja-JP" altLang="en-US" sz="1400" u="sng" dirty="0" smtClean="0"/>
              <a:t>令和４年度税制改正の概要</a:t>
            </a:r>
            <a:endParaRPr kumimoji="1" lang="ja-JP" altLang="en-US" sz="1400" u="sng" dirty="0"/>
          </a:p>
        </p:txBody>
      </p:sp>
      <p:sp>
        <p:nvSpPr>
          <p:cNvPr id="14" name="スライド番号プレースホルダ 3"/>
          <p:cNvSpPr txBox="1">
            <a:spLocks/>
          </p:cNvSpPr>
          <p:nvPr/>
        </p:nvSpPr>
        <p:spPr>
          <a:xfrm>
            <a:off x="7770813" y="6654800"/>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900" kern="1200">
                <a:solidFill>
                  <a:schemeClr val="tx1">
                    <a:tint val="75000"/>
                  </a:schemeClr>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a:defRPr/>
            </a:pPr>
            <a:r>
              <a:rPr lang="en-US" altLang="ja-JP" dirty="0"/>
              <a:t>8</a:t>
            </a:r>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500467221"/>
              </p:ext>
            </p:extLst>
          </p:nvPr>
        </p:nvGraphicFramePr>
        <p:xfrm>
          <a:off x="216131" y="724415"/>
          <a:ext cx="9405544" cy="5519680"/>
        </p:xfrm>
        <a:graphic>
          <a:graphicData uri="http://schemas.openxmlformats.org/drawingml/2006/table">
            <a:tbl>
              <a:tblPr firstRow="1" bandRow="1">
                <a:tableStyleId>{5940675A-B579-460E-94D1-54222C63F5DA}</a:tableStyleId>
              </a:tblPr>
              <a:tblGrid>
                <a:gridCol w="854768">
                  <a:extLst>
                    <a:ext uri="{9D8B030D-6E8A-4147-A177-3AD203B41FA5}">
                      <a16:colId xmlns="" xmlns:a16="http://schemas.microsoft.com/office/drawing/2014/main" val="20000"/>
                    </a:ext>
                  </a:extLst>
                </a:gridCol>
                <a:gridCol w="4813428">
                  <a:extLst>
                    <a:ext uri="{9D8B030D-6E8A-4147-A177-3AD203B41FA5}">
                      <a16:colId xmlns="" xmlns:a16="http://schemas.microsoft.com/office/drawing/2014/main" val="20001"/>
                    </a:ext>
                  </a:extLst>
                </a:gridCol>
                <a:gridCol w="1953042"/>
                <a:gridCol w="1784306">
                  <a:extLst>
                    <a:ext uri="{9D8B030D-6E8A-4147-A177-3AD203B41FA5}">
                      <a16:colId xmlns="" xmlns:a16="http://schemas.microsoft.com/office/drawing/2014/main" val="20003"/>
                    </a:ext>
                  </a:extLst>
                </a:gridCol>
              </a:tblGrid>
              <a:tr h="345878">
                <a:tc>
                  <a:txBody>
                    <a:bodyPr/>
                    <a:lstStyle/>
                    <a:p>
                      <a:r>
                        <a:rPr kumimoji="1" lang="ja-JP" altLang="en-US" sz="1500" dirty="0"/>
                        <a:t>　</a:t>
                      </a:r>
                    </a:p>
                  </a:txBody>
                  <a:tcPr marL="73712" marR="73712" marT="36856" marB="368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800" b="1" dirty="0"/>
                        <a:t>非居住者（外為法）</a:t>
                      </a:r>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ja-JP" altLang="en-US" sz="1800" b="1" dirty="0"/>
                        <a:t>居住者（外為法）</a:t>
                      </a:r>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557563">
                <a:tc rowSpan="2">
                  <a:txBody>
                    <a:bodyPr/>
                    <a:lstStyle/>
                    <a:p>
                      <a:pPr algn="ctr"/>
                      <a:r>
                        <a:rPr kumimoji="1" lang="ja-JP" altLang="en-US" sz="1800" b="1" dirty="0"/>
                        <a:t>外国人</a:t>
                      </a:r>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t>
                      </a:r>
                      <a:r>
                        <a:rPr kumimoji="1" lang="ja-JP" altLang="en-US" sz="1600" u="sng" dirty="0" smtClean="0"/>
                        <a:t>改正前</a:t>
                      </a:r>
                      <a:r>
                        <a:rPr kumimoji="1" lang="en-US" altLang="ja-JP" sz="160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　外為法上</a:t>
                      </a:r>
                      <a:r>
                        <a:rPr kumimoji="1" lang="ja-JP" altLang="en-US" sz="1600" dirty="0"/>
                        <a:t>の</a:t>
                      </a:r>
                      <a:r>
                        <a:rPr kumimoji="1" lang="ja-JP" altLang="en-US" sz="1600" dirty="0" smtClean="0"/>
                        <a:t>非居住者</a:t>
                      </a:r>
                      <a:r>
                        <a:rPr kumimoji="1" lang="ja-JP" altLang="en-US" sz="1600" dirty="0"/>
                        <a:t>＝</a:t>
                      </a:r>
                      <a:r>
                        <a:rPr kumimoji="1" lang="ja-JP" altLang="en-US" sz="1600" dirty="0" smtClean="0"/>
                        <a:t>居住者</a:t>
                      </a:r>
                      <a:r>
                        <a:rPr kumimoji="1" lang="ja-JP" altLang="en-US" sz="1600" dirty="0"/>
                        <a:t>以外の者（非居住者が原則）</a:t>
                      </a:r>
                      <a:endParaRPr kumimoji="1" lang="en-US" altLang="ja-JP" sz="1600"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rowSpan="2">
                  <a:txBody>
                    <a:bodyPr/>
                    <a:lstStyle/>
                    <a:p>
                      <a:pPr marL="216000" indent="-457200" algn="l"/>
                      <a:r>
                        <a:rPr kumimoji="1" lang="ja-JP" altLang="en-US" sz="1600" dirty="0"/>
                        <a:t>○本邦内にある事務所に勤務する者</a:t>
                      </a:r>
                      <a:endParaRPr kumimoji="1" lang="en-US" altLang="ja-JP" sz="1600" dirty="0"/>
                    </a:p>
                    <a:p>
                      <a:pPr marL="92075" indent="-92075" algn="l"/>
                      <a:r>
                        <a:rPr kumimoji="1" lang="ja-JP" altLang="en-US" sz="1600" dirty="0"/>
                        <a:t>○本邦に入国後</a:t>
                      </a:r>
                      <a:r>
                        <a:rPr kumimoji="1" lang="ja-JP" altLang="en-US" sz="1600" dirty="0" smtClean="0"/>
                        <a:t>６</a:t>
                      </a:r>
                      <a:endParaRPr kumimoji="1" lang="en-US" altLang="ja-JP" sz="1600" dirty="0" smtClean="0"/>
                    </a:p>
                    <a:p>
                      <a:pPr marL="92075" indent="-92075" algn="l"/>
                      <a:r>
                        <a:rPr kumimoji="1" lang="ja-JP" altLang="en-US" sz="1600" dirty="0" smtClean="0"/>
                        <a:t>　　</a:t>
                      </a:r>
                      <a:r>
                        <a:rPr kumimoji="1" lang="ja-JP" altLang="en-US" sz="1600" dirty="0" err="1" smtClean="0"/>
                        <a:t>か</a:t>
                      </a:r>
                      <a:r>
                        <a:rPr kumimoji="1" lang="ja-JP" altLang="en-US" sz="1600" dirty="0" smtClean="0"/>
                        <a:t>月以上経過</a:t>
                      </a:r>
                      <a:endParaRPr kumimoji="1" lang="en-US" altLang="ja-JP" sz="1600" dirty="0" smtClean="0"/>
                    </a:p>
                    <a:p>
                      <a:pPr marL="92075" indent="-92075" algn="l"/>
                      <a:r>
                        <a:rPr kumimoji="1" lang="ja-JP" altLang="en-US" sz="1600" dirty="0" smtClean="0"/>
                        <a:t>　　する</a:t>
                      </a:r>
                      <a:r>
                        <a:rPr kumimoji="1" lang="ja-JP" altLang="en-US" sz="1600" dirty="0"/>
                        <a:t>に</a:t>
                      </a:r>
                      <a:r>
                        <a:rPr kumimoji="1" lang="ja-JP" altLang="en-US" sz="1600" dirty="0" smtClean="0"/>
                        <a:t>至った</a:t>
                      </a:r>
                      <a:r>
                        <a:rPr kumimoji="1" lang="ja-JP" altLang="en-US" sz="1600" dirty="0"/>
                        <a:t>者</a:t>
                      </a:r>
                      <a:endParaRPr kumimoji="1" lang="ja-JP" altLang="en-US" sz="1600" b="1"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1525264">
                <a:tc vMerge="1">
                  <a:txBody>
                    <a:bodyPr/>
                    <a:lstStyle/>
                    <a:p>
                      <a:endParaRPr kumimoji="1" lang="ja-JP" altLang="en-US" dirty="0"/>
                    </a:p>
                  </a:txBody>
                  <a:tcPr/>
                </a:tc>
                <a:tc>
                  <a:txBody>
                    <a:bodyPr/>
                    <a:lstStyle/>
                    <a:p>
                      <a:r>
                        <a:rPr kumimoji="1" lang="en-US" altLang="ja-JP" sz="1600" dirty="0" smtClean="0"/>
                        <a:t>【</a:t>
                      </a:r>
                      <a:r>
                        <a:rPr kumimoji="1" lang="ja-JP" altLang="en-US" sz="1600" u="sng" dirty="0" smtClean="0"/>
                        <a:t>改正後</a:t>
                      </a:r>
                      <a:r>
                        <a:rPr kumimoji="1" lang="en-US" altLang="ja-JP" sz="1600" dirty="0" smtClean="0"/>
                        <a:t>】</a:t>
                      </a:r>
                    </a:p>
                    <a:p>
                      <a:r>
                        <a:rPr kumimoji="1" lang="ja-JP" altLang="en-US" sz="1600" dirty="0" smtClean="0"/>
                        <a:t>　非居住者</a:t>
                      </a:r>
                      <a:r>
                        <a:rPr kumimoji="1" lang="ja-JP" altLang="en-US" sz="1600" dirty="0"/>
                        <a:t>のうち、以下の在留資格又は上陸許可の者</a:t>
                      </a:r>
                      <a:endParaRPr kumimoji="1" lang="en-US" altLang="ja-JP" sz="1600" dirty="0"/>
                    </a:p>
                    <a:p>
                      <a:r>
                        <a:rPr kumimoji="1" lang="ja-JP" altLang="en-US" sz="1600" dirty="0" smtClean="0"/>
                        <a:t>　　在留</a:t>
                      </a:r>
                      <a:r>
                        <a:rPr kumimoji="1" lang="ja-JP" altLang="en-US" sz="1600" dirty="0"/>
                        <a:t>資格：短期滞在、外交、公用</a:t>
                      </a:r>
                      <a:endParaRPr kumimoji="1" lang="en-US" altLang="ja-JP" sz="1600" dirty="0"/>
                    </a:p>
                    <a:p>
                      <a:pPr marL="803275" indent="-803275"/>
                      <a:r>
                        <a:rPr kumimoji="1" lang="ja-JP" altLang="en-US" sz="1600" dirty="0" smtClean="0"/>
                        <a:t>　　上陸</a:t>
                      </a:r>
                      <a:r>
                        <a:rPr kumimoji="1" lang="ja-JP" altLang="en-US" sz="1600" dirty="0"/>
                        <a:t>許可：寄港地上陸許可、船舶</a:t>
                      </a:r>
                      <a:r>
                        <a:rPr kumimoji="1" lang="ja-JP" altLang="en-US" sz="1600" dirty="0" smtClean="0"/>
                        <a:t>観光上陸許可、　　</a:t>
                      </a:r>
                      <a:endParaRPr kumimoji="1" lang="en-US" altLang="ja-JP" sz="1600" dirty="0" smtClean="0"/>
                    </a:p>
                    <a:p>
                      <a:pPr marL="803275" indent="-803275"/>
                      <a:r>
                        <a:rPr kumimoji="1" lang="ja-JP" altLang="en-US" sz="1600" dirty="0" smtClean="0"/>
                        <a:t>　　　　　　　　 </a:t>
                      </a:r>
                      <a:r>
                        <a:rPr kumimoji="1" lang="ja-JP" altLang="en-US" sz="1600" baseline="0" dirty="0" smtClean="0"/>
                        <a:t> </a:t>
                      </a:r>
                      <a:r>
                        <a:rPr kumimoji="1" lang="ja-JP" altLang="en-US" sz="1600" dirty="0" smtClean="0"/>
                        <a:t>通過</a:t>
                      </a:r>
                      <a:r>
                        <a:rPr kumimoji="1" lang="ja-JP" altLang="en-US" sz="1600" dirty="0"/>
                        <a:t>上陸許可</a:t>
                      </a:r>
                      <a:r>
                        <a:rPr kumimoji="1" lang="ja-JP" altLang="en-US" sz="1600" dirty="0" smtClean="0"/>
                        <a:t>、乗員</a:t>
                      </a:r>
                      <a:r>
                        <a:rPr kumimoji="1" lang="ja-JP" altLang="en-US" sz="1600" dirty="0"/>
                        <a:t>上陸許可、</a:t>
                      </a:r>
                      <a:r>
                        <a:rPr kumimoji="1" lang="ja-JP" altLang="en-US" sz="1600" dirty="0" smtClean="0"/>
                        <a:t>緊急上</a:t>
                      </a:r>
                      <a:endParaRPr kumimoji="1" lang="en-US" altLang="ja-JP" sz="1600" dirty="0" smtClean="0"/>
                    </a:p>
                    <a:p>
                      <a:pPr marL="803275" indent="-803275"/>
                      <a:r>
                        <a:rPr kumimoji="1" lang="ja-JP" altLang="en-US" sz="1600" dirty="0" smtClean="0"/>
                        <a:t>　　　　　　　　</a:t>
                      </a:r>
                      <a:r>
                        <a:rPr kumimoji="1" lang="ja-JP" altLang="en-US" sz="1600" baseline="0" dirty="0" smtClean="0"/>
                        <a:t>  </a:t>
                      </a:r>
                      <a:r>
                        <a:rPr kumimoji="1" lang="ja-JP" altLang="en-US" sz="1600" dirty="0" smtClean="0"/>
                        <a:t>陸許可</a:t>
                      </a:r>
                      <a:r>
                        <a:rPr kumimoji="1" lang="ja-JP" altLang="en-US" sz="1600" dirty="0"/>
                        <a:t>、遭難による上陸許可</a:t>
                      </a:r>
                      <a:endParaRPr kumimoji="1" lang="en-US" altLang="ja-JP" sz="1600" b="0"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600" dirty="0"/>
                        <a:t> 非居住者のうち</a:t>
                      </a:r>
                      <a:r>
                        <a:rPr kumimoji="1" lang="ja-JP" altLang="en-US" sz="1600" dirty="0" smtClean="0"/>
                        <a:t>、</a:t>
                      </a:r>
                      <a:endParaRPr kumimoji="1" lang="en-US" altLang="ja-JP" sz="1600" dirty="0" smtClean="0"/>
                    </a:p>
                    <a:p>
                      <a:r>
                        <a:rPr kumimoji="1" lang="en-US" altLang="ja-JP" sz="1600" dirty="0" smtClean="0"/>
                        <a:t> </a:t>
                      </a:r>
                      <a:r>
                        <a:rPr kumimoji="1" lang="ja-JP" altLang="en-US" sz="1600" dirty="0" smtClean="0"/>
                        <a:t>左記</a:t>
                      </a:r>
                      <a:r>
                        <a:rPr kumimoji="1" lang="ja-JP" altLang="en-US" sz="1600" dirty="0"/>
                        <a:t>以外の者</a:t>
                      </a:r>
                      <a:endParaRPr kumimoji="1" lang="en-US" altLang="ja-JP" sz="1600" dirty="0"/>
                    </a:p>
                    <a:p>
                      <a:pPr marL="252000" indent="-252000"/>
                      <a:r>
                        <a:rPr kumimoji="1" lang="ja-JP" altLang="en-US" sz="1600" dirty="0"/>
                        <a:t> （例：在留資格が研修、留学、特定活動で</a:t>
                      </a:r>
                      <a:r>
                        <a:rPr kumimoji="1" lang="ja-JP" altLang="en-US" sz="1600" dirty="0" smtClean="0"/>
                        <a:t>ある者</a:t>
                      </a:r>
                      <a:r>
                        <a:rPr kumimoji="1" lang="ja-JP" altLang="en-US" sz="1600" dirty="0"/>
                        <a:t>など）</a:t>
                      </a:r>
                    </a:p>
                  </a:txBody>
                  <a:tcPr marL="73712" marR="73712" marT="36856" marB="3685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tc>
                <a:extLst>
                  <a:ext uri="{0D108BD9-81ED-4DB2-BD59-A6C34878D82A}">
                    <a16:rowId xmlns="" xmlns:a16="http://schemas.microsoft.com/office/drawing/2014/main" val="10002"/>
                  </a:ext>
                </a:extLst>
              </a:tr>
              <a:tr h="1525264">
                <a:tc rowSpan="2">
                  <a:txBody>
                    <a:bodyPr/>
                    <a:lstStyle/>
                    <a:p>
                      <a:pPr algn="ctr"/>
                      <a:r>
                        <a:rPr kumimoji="1" lang="ja-JP" altLang="en-US" sz="1800" b="1" dirty="0"/>
                        <a:t>日本人</a:t>
                      </a:r>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lvl="3"/>
                      <a:r>
                        <a:rPr kumimoji="1" lang="en-US" altLang="ja-JP" sz="1600" dirty="0" smtClean="0"/>
                        <a:t>【</a:t>
                      </a:r>
                      <a:r>
                        <a:rPr kumimoji="1" lang="ja-JP" altLang="en-US" sz="1600" u="sng" dirty="0" smtClean="0"/>
                        <a:t>改正前</a:t>
                      </a:r>
                      <a:r>
                        <a:rPr kumimoji="1" lang="en-US" altLang="ja-JP" sz="1600" dirty="0" smtClean="0"/>
                        <a:t>】</a:t>
                      </a:r>
                    </a:p>
                    <a:p>
                      <a:pPr marL="0" lvl="3"/>
                      <a:r>
                        <a:rPr kumimoji="1" lang="ja-JP" altLang="en-US" sz="1600" dirty="0" smtClean="0"/>
                        <a:t>　外為法上</a:t>
                      </a:r>
                      <a:r>
                        <a:rPr kumimoji="1" lang="ja-JP" altLang="en-US" sz="1600" dirty="0"/>
                        <a:t>の</a:t>
                      </a:r>
                      <a:r>
                        <a:rPr kumimoji="1" lang="ja-JP" altLang="en-US" sz="1600" dirty="0" smtClean="0"/>
                        <a:t>非居住者</a:t>
                      </a:r>
                      <a:endParaRPr kumimoji="1" lang="en-US" altLang="ja-JP" sz="1600" dirty="0"/>
                    </a:p>
                    <a:p>
                      <a:pPr marL="0" lvl="3"/>
                      <a:r>
                        <a:rPr kumimoji="1" lang="ja-JP" altLang="en-US" sz="1600" dirty="0" smtClean="0"/>
                        <a:t>　　① </a:t>
                      </a:r>
                      <a:r>
                        <a:rPr kumimoji="1" lang="ja-JP" altLang="en-US" sz="1600" dirty="0"/>
                        <a:t>外国にある事務所に勤務する目的で出国し外国に滞在する者</a:t>
                      </a:r>
                    </a:p>
                    <a:p>
                      <a:pPr marL="0" lvl="3"/>
                      <a:r>
                        <a:rPr kumimoji="1" lang="ja-JP" altLang="en-US" sz="1600" dirty="0" smtClean="0"/>
                        <a:t>　　② </a:t>
                      </a:r>
                      <a:r>
                        <a:rPr kumimoji="1" lang="ja-JP" altLang="en-US" sz="1600" dirty="0"/>
                        <a:t>２年以上外国に滞在する目的で出国し外国に滞在する者</a:t>
                      </a:r>
                      <a:endParaRPr kumimoji="1" lang="en-US" altLang="ja-JP" sz="1600" dirty="0"/>
                    </a:p>
                    <a:p>
                      <a:pPr marL="0" lvl="3"/>
                      <a:r>
                        <a:rPr kumimoji="1" lang="ja-JP" altLang="en-US" sz="1600" dirty="0" smtClean="0"/>
                        <a:t>　　③ </a:t>
                      </a:r>
                      <a:r>
                        <a:rPr kumimoji="1" lang="ja-JP" altLang="en-US" sz="1600" dirty="0"/>
                        <a:t>出国後外国に２年以上滞在している者</a:t>
                      </a:r>
                    </a:p>
                    <a:p>
                      <a:pPr marL="0" lvl="3"/>
                      <a:r>
                        <a:rPr kumimoji="1" lang="ja-JP" altLang="en-US" sz="1600" dirty="0" smtClean="0"/>
                        <a:t>　　④ </a:t>
                      </a:r>
                      <a:r>
                        <a:rPr kumimoji="1" lang="ja-JP" altLang="en-US" sz="1600" dirty="0"/>
                        <a:t>上記①～③に掲げる者で、一時帰国し、その滞在期間が６月未満の者</a:t>
                      </a:r>
                      <a:endParaRPr kumimoji="1" lang="en-US" altLang="ja-JP" sz="1600"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rowSpan="2">
                  <a:txBody>
                    <a:bodyPr/>
                    <a:lstStyle/>
                    <a:p>
                      <a:pPr algn="l"/>
                      <a:r>
                        <a:rPr kumimoji="1" lang="ja-JP" altLang="en-US" sz="1600" dirty="0"/>
                        <a:t>非居住者以外の者（居住者が原則）</a:t>
                      </a:r>
                      <a:endParaRPr kumimoji="1" lang="en-US" altLang="ja-JP" sz="1600"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1525264">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r>
                        <a:rPr kumimoji="1" lang="en-US" altLang="ja-JP" sz="1600" baseline="0" dirty="0" smtClean="0"/>
                        <a:t>【</a:t>
                      </a:r>
                      <a:r>
                        <a:rPr kumimoji="1" lang="ja-JP" altLang="en-US" sz="1600" u="sng" baseline="0" dirty="0" smtClean="0"/>
                        <a:t>改正後</a:t>
                      </a:r>
                      <a:r>
                        <a:rPr kumimoji="1" lang="en-US" altLang="ja-JP" sz="1600" baseline="0" dirty="0" smtClean="0"/>
                        <a:t>】</a:t>
                      </a:r>
                    </a:p>
                    <a:p>
                      <a:pPr marL="0" indent="0"/>
                      <a:r>
                        <a:rPr kumimoji="1" lang="ja-JP" altLang="en-US" sz="1600" baseline="0" dirty="0" smtClean="0"/>
                        <a:t>　非居住者</a:t>
                      </a:r>
                      <a:r>
                        <a:rPr kumimoji="1" lang="ja-JP" altLang="en-US" sz="1600" baseline="0" dirty="0"/>
                        <a:t>のうち、</a:t>
                      </a:r>
                      <a:r>
                        <a:rPr kumimoji="1" lang="ja-JP" altLang="en-US" sz="1600" dirty="0"/>
                        <a:t>国外に引き続き２年以上住所又</a:t>
                      </a:r>
                      <a:r>
                        <a:rPr kumimoji="1" lang="ja-JP" altLang="en-US" sz="1600" dirty="0" smtClean="0"/>
                        <a:t>は居所</a:t>
                      </a:r>
                      <a:r>
                        <a:rPr kumimoji="1" lang="ja-JP" altLang="en-US" sz="1600" dirty="0"/>
                        <a:t>を有することについて財務省令で定める書類により証明がされた者</a:t>
                      </a:r>
                      <a:endParaRPr kumimoji="1" lang="en-US" altLang="ja-JP" sz="1600" dirty="0"/>
                    </a:p>
                    <a:p>
                      <a:pPr marL="182563" indent="-182563"/>
                      <a:r>
                        <a:rPr kumimoji="1" lang="ja-JP" altLang="en-US" sz="1600" dirty="0"/>
                        <a:t>　</a:t>
                      </a:r>
                      <a:r>
                        <a:rPr kumimoji="1" lang="en-US" altLang="ja-JP" sz="1600" dirty="0"/>
                        <a:t>※</a:t>
                      </a:r>
                      <a:r>
                        <a:rPr kumimoji="1" lang="ja-JP" altLang="en-US" sz="1600" baseline="0" dirty="0"/>
                        <a:t> </a:t>
                      </a:r>
                      <a:r>
                        <a:rPr kumimoji="1" lang="ja-JP" altLang="en-US" sz="1600" dirty="0"/>
                        <a:t>財務省令で定める書類：入国前６月前の日以後</a:t>
                      </a:r>
                      <a:r>
                        <a:rPr kumimoji="1" lang="ja-JP" altLang="en-US" sz="1600" dirty="0" smtClean="0"/>
                        <a:t>に </a:t>
                      </a:r>
                      <a:endParaRPr kumimoji="1" lang="en-US" altLang="ja-JP" sz="1600" dirty="0" smtClean="0"/>
                    </a:p>
                    <a:p>
                      <a:pPr marL="182563" indent="-182563"/>
                      <a:r>
                        <a:rPr kumimoji="1" lang="ja-JP" altLang="en-US" sz="1600" dirty="0" smtClean="0"/>
                        <a:t>　　　発行</a:t>
                      </a:r>
                      <a:r>
                        <a:rPr kumimoji="1" lang="ja-JP" altLang="en-US" sz="1600" dirty="0"/>
                        <a:t>された</a:t>
                      </a:r>
                      <a:r>
                        <a:rPr kumimoji="1" lang="ja-JP" altLang="en-US" sz="1600" u="none" dirty="0"/>
                        <a:t>「在留証明 </a:t>
                      </a:r>
                      <a:r>
                        <a:rPr kumimoji="1" lang="en-US" altLang="ja-JP" sz="1600" u="none" dirty="0"/>
                        <a:t>or </a:t>
                      </a:r>
                      <a:r>
                        <a:rPr kumimoji="1" lang="ja-JP" altLang="en-US" sz="1600" u="none" dirty="0"/>
                        <a:t>戸籍の附票の写し」</a:t>
                      </a:r>
                      <a:endParaRPr kumimoji="1" lang="en-US" altLang="ja-JP" sz="1600" u="none"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1600" dirty="0" smtClean="0"/>
                        <a:t> 非居住者</a:t>
                      </a:r>
                      <a:r>
                        <a:rPr kumimoji="1" lang="ja-JP" altLang="en-US" sz="1600" dirty="0"/>
                        <a:t>のうち</a:t>
                      </a:r>
                      <a:r>
                        <a:rPr kumimoji="1" lang="ja-JP" altLang="en-US" sz="1600" dirty="0" smtClean="0"/>
                        <a:t>、</a:t>
                      </a:r>
                      <a:endParaRPr kumimoji="1" lang="en-US" altLang="ja-JP" sz="1600" dirty="0" smtClean="0"/>
                    </a:p>
                    <a:p>
                      <a:r>
                        <a:rPr kumimoji="1" lang="ja-JP" altLang="en-US" sz="1600" dirty="0" smtClean="0"/>
                        <a:t> 左記</a:t>
                      </a:r>
                      <a:r>
                        <a:rPr kumimoji="1" lang="ja-JP" altLang="en-US" sz="1600" dirty="0"/>
                        <a:t>以外の者</a:t>
                      </a:r>
                      <a:endParaRPr kumimoji="1" lang="en-US" altLang="ja-JP" sz="1600" b="1" dirty="0"/>
                    </a:p>
                  </a:txBody>
                  <a:tcPr marL="73712" marR="73712" marT="36856" marB="3685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8" name="テキスト ボックス 7"/>
          <p:cNvSpPr txBox="1"/>
          <p:nvPr/>
        </p:nvSpPr>
        <p:spPr>
          <a:xfrm>
            <a:off x="2807595" y="195308"/>
            <a:ext cx="6466206" cy="417491"/>
          </a:xfrm>
          <a:prstGeom prst="roundRect">
            <a:avLst/>
          </a:prstGeom>
          <a:solidFill>
            <a:schemeClr val="accent2">
              <a:lumMod val="20000"/>
              <a:lumOff val="80000"/>
            </a:schemeClr>
          </a:solidFill>
          <a:ln w="38100">
            <a:solidFill>
              <a:srgbClr val="FF0000"/>
            </a:solidFill>
          </a:ln>
        </p:spPr>
        <p:txBody>
          <a:bodyPr wrap="square" rtlCol="0">
            <a:spAutoFit/>
          </a:bodyPr>
          <a:lstStyle/>
          <a:p>
            <a:r>
              <a:rPr lang="ja-JP" altLang="en-US" sz="1852" b="1" dirty="0"/>
              <a:t>令和５年４月１日以後に行われる課税資産の譲渡等</a:t>
            </a:r>
            <a:r>
              <a:rPr lang="ja-JP" altLang="en-US" sz="1852" b="1" dirty="0" smtClean="0"/>
              <a:t>に適用</a:t>
            </a:r>
            <a:endParaRPr lang="ja-JP" altLang="en-US" sz="1852" b="1" dirty="0"/>
          </a:p>
        </p:txBody>
      </p:sp>
      <p:pic>
        <p:nvPicPr>
          <p:cNvPr id="6" name="図 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8226133" y="5730587"/>
            <a:ext cx="1224077" cy="1140379"/>
          </a:xfrm>
          <a:prstGeom prst="rect">
            <a:avLst/>
          </a:prstGeom>
          <a:ln w="6350">
            <a:noFill/>
          </a:ln>
        </p:spPr>
      </p:pic>
      <p:sp>
        <p:nvSpPr>
          <p:cNvPr id="2" name="正方形/長方形 1"/>
          <p:cNvSpPr/>
          <p:nvPr/>
        </p:nvSpPr>
        <p:spPr>
          <a:xfrm>
            <a:off x="1094704" y="1622738"/>
            <a:ext cx="4790940" cy="151970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094704" y="4701647"/>
            <a:ext cx="4790940" cy="15424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754372" y="6355140"/>
            <a:ext cx="2471761" cy="37237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587" dirty="0"/>
              <a:t>免税購入対象者以外の者</a:t>
            </a:r>
          </a:p>
        </p:txBody>
      </p:sp>
      <p:sp>
        <p:nvSpPr>
          <p:cNvPr id="11" name="テキスト ボックス 10"/>
          <p:cNvSpPr txBox="1"/>
          <p:nvPr/>
        </p:nvSpPr>
        <p:spPr>
          <a:xfrm>
            <a:off x="1094704" y="6355711"/>
            <a:ext cx="2091904" cy="372372"/>
          </a:xfrm>
          <a:prstGeom prst="roundRect">
            <a:avLst/>
          </a:prstGeom>
          <a:solidFill>
            <a:schemeClr val="accent1">
              <a:lumMod val="40000"/>
              <a:lumOff val="60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587" dirty="0"/>
              <a:t>免税購入対象者</a:t>
            </a:r>
          </a:p>
        </p:txBody>
      </p:sp>
    </p:spTree>
    <p:extLst>
      <p:ext uri="{BB962C8B-B14F-4D97-AF65-F5344CB8AC3E}">
        <p14:creationId xmlns:p14="http://schemas.microsoft.com/office/powerpoint/2010/main" val="3852271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正方形/長方形 2"/>
          <p:cNvSpPr/>
          <p:nvPr/>
        </p:nvSpPr>
        <p:spPr>
          <a:xfrm>
            <a:off x="1171131" y="3060411"/>
            <a:ext cx="8202887" cy="830997"/>
          </a:xfrm>
          <a:prstGeom prst="rect">
            <a:avLst/>
          </a:prstGeom>
        </p:spPr>
        <p:txBody>
          <a:bodyPr wrap="none">
            <a:spAutoFit/>
          </a:bodyPr>
          <a:lstStyle/>
          <a:p>
            <a:pPr algn="ctr"/>
            <a:r>
              <a:rPr lang="ja-JP" altLang="en-US" sz="4800" dirty="0" smtClean="0">
                <a:latin typeface="+mn-ea"/>
              </a:rPr>
              <a:t>ご視聴ありがとうございました。</a:t>
            </a:r>
            <a:endParaRPr lang="ja-JP" altLang="en-US" sz="4800" dirty="0">
              <a:latin typeface="+mn-ea"/>
            </a:endParaRPr>
          </a:p>
        </p:txBody>
      </p:sp>
    </p:spTree>
    <p:extLst>
      <p:ext uri="{BB962C8B-B14F-4D97-AF65-F5344CB8AC3E}">
        <p14:creationId xmlns:p14="http://schemas.microsoft.com/office/powerpoint/2010/main" val="48910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メモ 2"/>
          <p:cNvSpPr/>
          <p:nvPr/>
        </p:nvSpPr>
        <p:spPr>
          <a:xfrm>
            <a:off x="109814" y="1803042"/>
            <a:ext cx="9617281" cy="3630349"/>
          </a:xfrm>
          <a:prstGeom prst="foldedCorner">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328755" y="2416316"/>
            <a:ext cx="9621080" cy="2062103"/>
          </a:xfrm>
          <a:prstGeom prst="rect">
            <a:avLst/>
          </a:prstGeom>
        </p:spPr>
        <p:txBody>
          <a:bodyPr wrap="square">
            <a:spAutoFit/>
          </a:bodyPr>
          <a:lstStyle/>
          <a:p>
            <a:r>
              <a:rPr lang="en-US" altLang="ja-JP" sz="3200" dirty="0" smtClean="0">
                <a:latin typeface="HG丸ｺﾞｼｯｸM-PRO" panose="020F0600000000000000" pitchFamily="50" charset="-128"/>
                <a:ea typeface="HG丸ｺﾞｼｯｸM-PRO" panose="020F0600000000000000" pitchFamily="50" charset="-128"/>
              </a:rPr>
              <a:t>【</a:t>
            </a:r>
            <a:r>
              <a:rPr lang="ja-JP" altLang="en-US" sz="3200" dirty="0" smtClean="0">
                <a:latin typeface="HG丸ｺﾞｼｯｸM-PRO" panose="020F0600000000000000" pitchFamily="50" charset="-128"/>
                <a:ea typeface="HG丸ｺﾞｼｯｸM-PRO" panose="020F0600000000000000" pitchFamily="50" charset="-128"/>
              </a:rPr>
              <a:t>令和４年度税制改正の主な改正内容</a:t>
            </a:r>
            <a:r>
              <a:rPr lang="en-US" altLang="ja-JP" sz="3200" dirty="0" smtClean="0">
                <a:latin typeface="HG丸ｺﾞｼｯｸM-PRO" panose="020F0600000000000000" pitchFamily="50" charset="-128"/>
                <a:ea typeface="HG丸ｺﾞｼｯｸM-PRO" panose="020F0600000000000000" pitchFamily="50" charset="-128"/>
              </a:rPr>
              <a:t>】</a:t>
            </a:r>
          </a:p>
          <a:p>
            <a:endParaRPr lang="en-US" altLang="ja-JP" sz="3200" dirty="0" smtClean="0">
              <a:latin typeface="HG丸ｺﾞｼｯｸM-PRO" panose="020F0600000000000000" pitchFamily="50" charset="-128"/>
              <a:ea typeface="HG丸ｺﾞｼｯｸM-PRO" panose="020F0600000000000000" pitchFamily="50" charset="-128"/>
            </a:endParaRPr>
          </a:p>
          <a:p>
            <a:r>
              <a:rPr lang="ja-JP" altLang="en-US" sz="3200" dirty="0" smtClean="0">
                <a:latin typeface="HG丸ｺﾞｼｯｸM-PRO" panose="020F0600000000000000" pitchFamily="50" charset="-128"/>
                <a:ea typeface="HG丸ｺﾞｼｯｸM-PRO" panose="020F0600000000000000" pitchFamily="50" charset="-128"/>
              </a:rPr>
              <a:t>　外国人旅行者向け消費税免税制度の免税購入</a:t>
            </a:r>
            <a:endParaRPr lang="en-US" altLang="ja-JP" sz="3200" dirty="0" smtClean="0">
              <a:latin typeface="HG丸ｺﾞｼｯｸM-PRO" panose="020F0600000000000000" pitchFamily="50" charset="-128"/>
              <a:ea typeface="HG丸ｺﾞｼｯｸM-PRO" panose="020F0600000000000000" pitchFamily="50" charset="-128"/>
            </a:endParaRPr>
          </a:p>
          <a:p>
            <a:r>
              <a:rPr lang="ja-JP" altLang="en-US" sz="3200" dirty="0" smtClean="0">
                <a:latin typeface="HG丸ｺﾞｼｯｸM-PRO" panose="020F0600000000000000" pitchFamily="50" charset="-128"/>
                <a:ea typeface="HG丸ｺﾞｼｯｸM-PRO" panose="020F0600000000000000" pitchFamily="50" charset="-128"/>
              </a:rPr>
              <a:t>できる対象者の見直し</a:t>
            </a:r>
            <a:endParaRPr lang="ja-JP" altLang="en-US" sz="32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 3"/>
          <p:cNvSpPr txBox="1">
            <a:spLocks/>
          </p:cNvSpPr>
          <p:nvPr/>
        </p:nvSpPr>
        <p:spPr>
          <a:xfrm>
            <a:off x="7770813" y="6654800"/>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900" kern="1200">
                <a:solidFill>
                  <a:schemeClr val="tx1">
                    <a:tint val="75000"/>
                  </a:schemeClr>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a:defRPr/>
            </a:pPr>
            <a:r>
              <a:rPr lang="en-US" altLang="ja-JP" dirty="0" smtClean="0"/>
              <a:t>1</a:t>
            </a:r>
            <a:endParaRPr lang="ja-JP" altLang="en-US" dirty="0"/>
          </a:p>
        </p:txBody>
      </p:sp>
    </p:spTree>
    <p:extLst>
      <p:ext uri="{BB962C8B-B14F-4D97-AF65-F5344CB8AC3E}">
        <p14:creationId xmlns:p14="http://schemas.microsoft.com/office/powerpoint/2010/main" val="119443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75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2" name="角丸四角形 11"/>
          <p:cNvSpPr/>
          <p:nvPr/>
        </p:nvSpPr>
        <p:spPr>
          <a:xfrm>
            <a:off x="206396" y="899535"/>
            <a:ext cx="9045629" cy="1377536"/>
          </a:xfrm>
          <a:prstGeom prst="roundRect">
            <a:avLst>
              <a:gd name="adj" fmla="val 6540"/>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6419090" y="2727126"/>
            <a:ext cx="1482588" cy="1642896"/>
            <a:chOff x="6344307" y="2068503"/>
            <a:chExt cx="1482588" cy="1642896"/>
          </a:xfrm>
        </p:grpSpPr>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44307" y="2376280"/>
              <a:ext cx="1482588" cy="1335119"/>
            </a:xfrm>
            <a:prstGeom prst="rect">
              <a:avLst/>
            </a:prstGeom>
            <a:ln w="6350">
              <a:noFill/>
            </a:ln>
          </p:spPr>
        </p:pic>
        <p:sp>
          <p:nvSpPr>
            <p:cNvPr id="8" name="テキスト ボックス 7"/>
            <p:cNvSpPr txBox="1"/>
            <p:nvPr/>
          </p:nvSpPr>
          <p:spPr>
            <a:xfrm>
              <a:off x="6671256" y="2068503"/>
              <a:ext cx="772733" cy="307777"/>
            </a:xfrm>
            <a:prstGeom prst="rect">
              <a:avLst/>
            </a:prstGeom>
            <a:solidFill>
              <a:schemeClr val="bg1"/>
            </a:solidFill>
            <a:ln>
              <a:solidFill>
                <a:schemeClr val="tx1"/>
              </a:solidFill>
            </a:ln>
          </p:spPr>
          <p:txBody>
            <a:bodyPr wrap="square" rtlCol="0">
              <a:spAutoFit/>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税関</a:t>
              </a:r>
              <a:endParaRPr kumimoji="1" lang="ja-JP" altLang="en-US" sz="1400" dirty="0">
                <a:latin typeface="HG丸ｺﾞｼｯｸM-PRO" panose="020F0600000000000000" pitchFamily="50" charset="-128"/>
                <a:ea typeface="HG丸ｺﾞｼｯｸM-PRO" panose="020F0600000000000000" pitchFamily="50" charset="-128"/>
              </a:endParaRPr>
            </a:p>
          </p:txBody>
        </p:sp>
      </p:grpSp>
      <p:grpSp>
        <p:nvGrpSpPr>
          <p:cNvPr id="13" name="グループ化 12"/>
          <p:cNvGrpSpPr/>
          <p:nvPr/>
        </p:nvGrpSpPr>
        <p:grpSpPr>
          <a:xfrm>
            <a:off x="206397" y="590442"/>
            <a:ext cx="3272413" cy="540912"/>
            <a:chOff x="355949" y="425003"/>
            <a:chExt cx="3272413" cy="540912"/>
          </a:xfrm>
        </p:grpSpPr>
        <p:sp>
          <p:nvSpPr>
            <p:cNvPr id="10" name="角丸四角形 9"/>
            <p:cNvSpPr/>
            <p:nvPr/>
          </p:nvSpPr>
          <p:spPr>
            <a:xfrm>
              <a:off x="355949" y="425003"/>
              <a:ext cx="2915286" cy="540912"/>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436110" y="476518"/>
              <a:ext cx="3192252" cy="379656"/>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輸出物品販売場制度とは</a:t>
              </a:r>
              <a:endParaRPr kumimoji="1" lang="ja-JP" altLang="en-US" dirty="0">
                <a:latin typeface="HG丸ｺﾞｼｯｸM-PRO" panose="020F0600000000000000" pitchFamily="50" charset="-128"/>
                <a:ea typeface="HG丸ｺﾞｼｯｸM-PRO" panose="020F0600000000000000" pitchFamily="50" charset="-128"/>
              </a:endParaRPr>
            </a:p>
          </p:txBody>
        </p:sp>
      </p:grpSp>
      <p:sp>
        <p:nvSpPr>
          <p:cNvPr id="14" name="テキスト ボックス 13"/>
          <p:cNvSpPr txBox="1"/>
          <p:nvPr/>
        </p:nvSpPr>
        <p:spPr>
          <a:xfrm>
            <a:off x="247921" y="1225644"/>
            <a:ext cx="8940815" cy="954300"/>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輸出物品販売場制度とは、輸出物品販売場（いわゆる免税店）を経営する事業者が、外国人旅行者等の非居住者に対し、免税対象物品を一定の方法で販売する場合には、消費税が免除される制度です。</a:t>
            </a:r>
            <a:endParaRPr kumimoji="1" lang="ja-JP" altLang="en-US" dirty="0">
              <a:latin typeface="HG丸ｺﾞｼｯｸM-PRO" panose="020F0600000000000000" pitchFamily="50" charset="-128"/>
              <a:ea typeface="HG丸ｺﾞｼｯｸM-PRO" panose="020F0600000000000000" pitchFamily="50" charset="-128"/>
            </a:endParaRPr>
          </a:p>
        </p:txBody>
      </p:sp>
      <p:cxnSp>
        <p:nvCxnSpPr>
          <p:cNvPr id="17" name="直線コネクタ 16"/>
          <p:cNvCxnSpPr/>
          <p:nvPr/>
        </p:nvCxnSpPr>
        <p:spPr>
          <a:xfrm flipH="1">
            <a:off x="8384151" y="3000783"/>
            <a:ext cx="0" cy="3812146"/>
          </a:xfrm>
          <a:prstGeom prst="line">
            <a:avLst/>
          </a:prstGeom>
          <a:ln w="38100">
            <a:prstDash val="sysDash"/>
          </a:ln>
        </p:spPr>
        <p:style>
          <a:lnRef idx="1">
            <a:schemeClr val="dk1"/>
          </a:lnRef>
          <a:fillRef idx="0">
            <a:schemeClr val="dk1"/>
          </a:fillRef>
          <a:effectRef idx="0">
            <a:schemeClr val="dk1"/>
          </a:effectRef>
          <a:fontRef idx="minor">
            <a:schemeClr val="tx1"/>
          </a:fontRef>
        </p:style>
      </p:cxnSp>
      <p:sp>
        <p:nvSpPr>
          <p:cNvPr id="18" name="テキスト ボックス 17"/>
          <p:cNvSpPr txBox="1"/>
          <p:nvPr/>
        </p:nvSpPr>
        <p:spPr>
          <a:xfrm>
            <a:off x="8639583" y="2894941"/>
            <a:ext cx="772733" cy="307777"/>
          </a:xfrm>
          <a:prstGeom prst="rect">
            <a:avLst/>
          </a:prstGeom>
          <a:noFill/>
          <a:ln>
            <a:no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国外</a:t>
            </a:r>
            <a:endParaRPr kumimoji="1" lang="ja-JP" altLang="en-US" sz="1400" dirty="0">
              <a:latin typeface="HG丸ｺﾞｼｯｸM-PRO" panose="020F0600000000000000" pitchFamily="50" charset="-128"/>
              <a:ea typeface="HG丸ｺﾞｼｯｸM-PRO" panose="020F0600000000000000" pitchFamily="50" charset="-128"/>
            </a:endParaRPr>
          </a:p>
        </p:txBody>
      </p:sp>
      <p:grpSp>
        <p:nvGrpSpPr>
          <p:cNvPr id="25" name="グループ化 24"/>
          <p:cNvGrpSpPr/>
          <p:nvPr/>
        </p:nvGrpSpPr>
        <p:grpSpPr>
          <a:xfrm>
            <a:off x="5525622" y="4533835"/>
            <a:ext cx="1483722" cy="937748"/>
            <a:chOff x="5036220" y="4018675"/>
            <a:chExt cx="1483722" cy="937748"/>
          </a:xfrm>
        </p:grpSpPr>
        <p:sp>
          <p:nvSpPr>
            <p:cNvPr id="20" name="曲折矢印 19"/>
            <p:cNvSpPr/>
            <p:nvPr/>
          </p:nvSpPr>
          <p:spPr>
            <a:xfrm rot="5400000" flipH="1">
              <a:off x="5563927" y="4000408"/>
              <a:ext cx="937748" cy="974282"/>
            </a:xfrm>
            <a:prstGeom prst="bentArrow">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5036220" y="4333660"/>
              <a:ext cx="1263234" cy="307777"/>
            </a:xfrm>
            <a:prstGeom prst="rect">
              <a:avLst/>
            </a:prstGeom>
            <a:noFill/>
            <a:ln>
              <a:no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旅券</a:t>
              </a:r>
              <a:r>
                <a:rPr lang="ja-JP" altLang="en-US" sz="1400" dirty="0" smtClean="0">
                  <a:latin typeface="HG丸ｺﾞｼｯｸM-PRO" panose="020F0600000000000000" pitchFamily="50" charset="-128"/>
                  <a:ea typeface="HG丸ｺﾞｼｯｸM-PRO" panose="020F0600000000000000" pitchFamily="50" charset="-128"/>
                </a:rPr>
                <a:t>等提示</a:t>
              </a:r>
              <a:endParaRPr kumimoji="1" lang="ja-JP" altLang="en-US" sz="1400" dirty="0">
                <a:latin typeface="HG丸ｺﾞｼｯｸM-PRO" panose="020F0600000000000000" pitchFamily="50" charset="-128"/>
                <a:ea typeface="HG丸ｺﾞｼｯｸM-PRO" panose="020F0600000000000000" pitchFamily="50" charset="-128"/>
              </a:endParaRPr>
            </a:p>
          </p:txBody>
        </p:sp>
      </p:grpSp>
      <p:grpSp>
        <p:nvGrpSpPr>
          <p:cNvPr id="24" name="グループ化 23"/>
          <p:cNvGrpSpPr/>
          <p:nvPr/>
        </p:nvGrpSpPr>
        <p:grpSpPr>
          <a:xfrm>
            <a:off x="7160384" y="4792431"/>
            <a:ext cx="2290294" cy="828000"/>
            <a:chOff x="6808046" y="4211070"/>
            <a:chExt cx="2290294" cy="828000"/>
          </a:xfrm>
        </p:grpSpPr>
        <p:sp>
          <p:nvSpPr>
            <p:cNvPr id="21" name="右矢印 20"/>
            <p:cNvSpPr/>
            <p:nvPr/>
          </p:nvSpPr>
          <p:spPr>
            <a:xfrm>
              <a:off x="6808046" y="4211070"/>
              <a:ext cx="2290294" cy="828000"/>
            </a:xfrm>
            <a:prstGeom prst="rightArrow">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3" name="テキスト ボックス 22"/>
            <p:cNvSpPr txBox="1"/>
            <p:nvPr/>
          </p:nvSpPr>
          <p:spPr>
            <a:xfrm>
              <a:off x="6808046" y="4501269"/>
              <a:ext cx="2096050" cy="307777"/>
            </a:xfrm>
            <a:prstGeom prst="rect">
              <a:avLst/>
            </a:prstGeom>
            <a:noFill/>
            <a:ln>
              <a:noFill/>
            </a:ln>
          </p:spPr>
          <p:txBody>
            <a:bodyPr wrap="square" rtlCol="0">
              <a:spAutoFit/>
            </a:bodyPr>
            <a:lstStyle/>
            <a:p>
              <a:pPr algn="ctr"/>
              <a:r>
                <a:rPr lang="ja-JP" altLang="en-US" sz="1400" dirty="0" smtClean="0">
                  <a:latin typeface="HG丸ｺﾞｼｯｸM-PRO" panose="020F0600000000000000" pitchFamily="50" charset="-128"/>
                  <a:ea typeface="HG丸ｺﾞｼｯｸM-PRO" panose="020F0600000000000000" pitchFamily="50" charset="-128"/>
                </a:rPr>
                <a:t>免税購入物品の輸出</a:t>
              </a:r>
              <a:endParaRPr kumimoji="1" lang="ja-JP" altLang="en-US" sz="1400" dirty="0">
                <a:latin typeface="HG丸ｺﾞｼｯｸM-PRO" panose="020F0600000000000000" pitchFamily="50" charset="-128"/>
                <a:ea typeface="HG丸ｺﾞｼｯｸM-PRO" panose="020F0600000000000000" pitchFamily="50" charset="-128"/>
              </a:endParaRPr>
            </a:p>
          </p:txBody>
        </p:sp>
      </p:grpSp>
      <p:sp>
        <p:nvSpPr>
          <p:cNvPr id="4" name="テキスト ボックス 3"/>
          <p:cNvSpPr txBox="1"/>
          <p:nvPr/>
        </p:nvSpPr>
        <p:spPr>
          <a:xfrm>
            <a:off x="335006" y="2728793"/>
            <a:ext cx="1565609" cy="307776"/>
          </a:xfrm>
          <a:prstGeom prst="rect">
            <a:avLst/>
          </a:prstGeom>
          <a:solidFill>
            <a:schemeClr val="bg1"/>
          </a:solidFill>
          <a:ln>
            <a:solidFill>
              <a:schemeClr val="tx1"/>
            </a:solid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輸出物品販売場</a:t>
            </a:r>
            <a:endParaRPr lang="en-US" altLang="ja-JP" sz="1400" dirty="0">
              <a:latin typeface="HG丸ｺﾞｼｯｸM-PRO" panose="020F0600000000000000" pitchFamily="50" charset="-128"/>
              <a:ea typeface="HG丸ｺﾞｼｯｸM-PRO" panose="020F0600000000000000" pitchFamily="50" charset="-128"/>
            </a:endParaRPr>
          </a:p>
        </p:txBody>
      </p:sp>
      <p:grpSp>
        <p:nvGrpSpPr>
          <p:cNvPr id="50" name="グループ化 49"/>
          <p:cNvGrpSpPr/>
          <p:nvPr/>
        </p:nvGrpSpPr>
        <p:grpSpPr>
          <a:xfrm>
            <a:off x="166578" y="4014256"/>
            <a:ext cx="1792672" cy="1701673"/>
            <a:chOff x="166578" y="4014256"/>
            <a:chExt cx="1792672" cy="1701673"/>
          </a:xfrm>
        </p:grpSpPr>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578" y="4021876"/>
              <a:ext cx="1792672" cy="1694053"/>
            </a:xfrm>
            <a:prstGeom prst="rect">
              <a:avLst/>
            </a:prstGeom>
            <a:ln w="6350">
              <a:noFill/>
            </a:ln>
          </p:spPr>
        </p:pic>
        <p:sp>
          <p:nvSpPr>
            <p:cNvPr id="3" name="正方形/長方形 2"/>
            <p:cNvSpPr/>
            <p:nvPr/>
          </p:nvSpPr>
          <p:spPr>
            <a:xfrm>
              <a:off x="487960" y="4014256"/>
              <a:ext cx="1153011" cy="353273"/>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889" tIns="33945" rIns="67889" bIns="33945" numCol="1" spcCol="0" rtlCol="0" fromWordArt="0" anchor="ctr" anchorCtr="0" forceAA="0" compatLnSpc="1">
              <a:prstTxWarp prst="textNoShape">
                <a:avLst/>
              </a:prstTxWarp>
              <a:noAutofit/>
            </a:bodyPr>
            <a:lstStyle/>
            <a:p>
              <a:pPr algn="ctr"/>
              <a:endParaRPr lang="ja-JP" altLang="en-US" sz="1336">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788345" y="4042242"/>
              <a:ext cx="609725" cy="307462"/>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店舗</a:t>
              </a:r>
              <a:endParaRPr kumimoji="1" lang="ja-JP" altLang="en-US" sz="1400" dirty="0">
                <a:latin typeface="HG丸ｺﾞｼｯｸM-PRO" panose="020F0600000000000000" pitchFamily="50" charset="-128"/>
                <a:ea typeface="HG丸ｺﾞｼｯｸM-PRO" panose="020F0600000000000000" pitchFamily="50" charset="-128"/>
              </a:endParaRPr>
            </a:p>
          </p:txBody>
        </p:sp>
      </p:grpSp>
      <p:grpSp>
        <p:nvGrpSpPr>
          <p:cNvPr id="42" name="グループ化 41"/>
          <p:cNvGrpSpPr/>
          <p:nvPr/>
        </p:nvGrpSpPr>
        <p:grpSpPr>
          <a:xfrm>
            <a:off x="1932588" y="4365010"/>
            <a:ext cx="2096050" cy="820159"/>
            <a:chOff x="6510406" y="4116644"/>
            <a:chExt cx="2096050" cy="820159"/>
          </a:xfrm>
        </p:grpSpPr>
        <p:sp>
          <p:nvSpPr>
            <p:cNvPr id="43" name="右矢印 42"/>
            <p:cNvSpPr/>
            <p:nvPr/>
          </p:nvSpPr>
          <p:spPr>
            <a:xfrm>
              <a:off x="6749602" y="4116644"/>
              <a:ext cx="1824270" cy="820159"/>
            </a:xfrm>
            <a:prstGeom prst="rightArrow">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44" name="テキスト ボックス 43"/>
            <p:cNvSpPr txBox="1"/>
            <p:nvPr/>
          </p:nvSpPr>
          <p:spPr>
            <a:xfrm>
              <a:off x="6510406" y="4390176"/>
              <a:ext cx="2096050" cy="307777"/>
            </a:xfrm>
            <a:prstGeom prst="rect">
              <a:avLst/>
            </a:prstGeom>
            <a:noFill/>
            <a:ln>
              <a:no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一定</a:t>
              </a:r>
              <a:r>
                <a:rPr lang="ja-JP" altLang="en-US" sz="1400" dirty="0" smtClean="0">
                  <a:latin typeface="HG丸ｺﾞｼｯｸM-PRO" panose="020F0600000000000000" pitchFamily="50" charset="-128"/>
                  <a:ea typeface="HG丸ｺﾞｼｯｸM-PRO" panose="020F0600000000000000" pitchFamily="50" charset="-128"/>
                </a:rPr>
                <a:t>の方法で販売</a:t>
              </a:r>
              <a:endParaRPr kumimoji="1" lang="ja-JP" altLang="en-US" sz="1400" dirty="0">
                <a:latin typeface="HG丸ｺﾞｼｯｸM-PRO" panose="020F0600000000000000" pitchFamily="50" charset="-128"/>
                <a:ea typeface="HG丸ｺﾞｼｯｸM-PRO" panose="020F0600000000000000" pitchFamily="50" charset="-128"/>
              </a:endParaRPr>
            </a:p>
          </p:txBody>
        </p:sp>
      </p:grpSp>
      <p:sp>
        <p:nvSpPr>
          <p:cNvPr id="46" name="角丸四角形 45"/>
          <p:cNvSpPr/>
          <p:nvPr/>
        </p:nvSpPr>
        <p:spPr>
          <a:xfrm>
            <a:off x="4028638" y="2562896"/>
            <a:ext cx="1650945" cy="315303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横巻き 46"/>
          <p:cNvSpPr/>
          <p:nvPr/>
        </p:nvSpPr>
        <p:spPr>
          <a:xfrm>
            <a:off x="3149728" y="5763612"/>
            <a:ext cx="3639128" cy="1109145"/>
          </a:xfrm>
          <a:prstGeom prst="horizontalScroll">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3261275" y="6153565"/>
            <a:ext cx="3653057" cy="379656"/>
          </a:xfrm>
          <a:prstGeom prst="rect">
            <a:avLst/>
          </a:prstGeom>
          <a:noFill/>
        </p:spPr>
        <p:txBody>
          <a:bodyPr wrap="square" rtlCol="0">
            <a:spAutoFit/>
          </a:bodyPr>
          <a:lstStyle/>
          <a:p>
            <a:r>
              <a:rPr kumimoji="1" lang="ja-JP" altLang="en-US" b="1" dirty="0" smtClean="0">
                <a:solidFill>
                  <a:schemeClr val="bg1">
                    <a:lumMod val="95000"/>
                  </a:schemeClr>
                </a:solidFill>
                <a:latin typeface="HG丸ｺﾞｼｯｸM-PRO" panose="020F0600000000000000" pitchFamily="50" charset="-128"/>
                <a:ea typeface="HG丸ｺﾞｼｯｸM-PRO" panose="020F0600000000000000" pitchFamily="50" charset="-128"/>
              </a:rPr>
              <a:t>免税購入できる対象者の見直し</a:t>
            </a:r>
            <a:endParaRPr kumimoji="1" lang="ja-JP" altLang="en-US" b="1" dirty="0">
              <a:solidFill>
                <a:schemeClr val="bg1">
                  <a:lumMod val="95000"/>
                </a:schemeClr>
              </a:solidFill>
              <a:latin typeface="HG丸ｺﾞｼｯｸM-PRO" panose="020F0600000000000000" pitchFamily="50" charset="-128"/>
              <a:ea typeface="HG丸ｺﾞｼｯｸM-PRO" panose="020F0600000000000000" pitchFamily="50" charset="-128"/>
            </a:endParaRPr>
          </a:p>
        </p:txBody>
      </p:sp>
      <p:sp>
        <p:nvSpPr>
          <p:cNvPr id="49" name="テキスト ボックス 48"/>
          <p:cNvSpPr txBox="1"/>
          <p:nvPr/>
        </p:nvSpPr>
        <p:spPr>
          <a:xfrm>
            <a:off x="166578" y="90152"/>
            <a:ext cx="3120455" cy="307777"/>
          </a:xfrm>
          <a:prstGeom prst="rect">
            <a:avLst/>
          </a:prstGeom>
          <a:noFill/>
        </p:spPr>
        <p:txBody>
          <a:bodyPr wrap="square" rtlCol="0">
            <a:spAutoFit/>
          </a:bodyPr>
          <a:lstStyle/>
          <a:p>
            <a:r>
              <a:rPr kumimoji="1" lang="ja-JP" altLang="en-US" sz="1400" u="sng" dirty="0" smtClean="0"/>
              <a:t>令和４年度税制改正の概要</a:t>
            </a:r>
            <a:endParaRPr kumimoji="1" lang="ja-JP" altLang="en-US" sz="1400" u="sng" dirty="0"/>
          </a:p>
        </p:txBody>
      </p:sp>
      <p:grpSp>
        <p:nvGrpSpPr>
          <p:cNvPr id="5" name="グループ化 4"/>
          <p:cNvGrpSpPr/>
          <p:nvPr/>
        </p:nvGrpSpPr>
        <p:grpSpPr>
          <a:xfrm>
            <a:off x="3845991" y="2728793"/>
            <a:ext cx="2096050" cy="2586488"/>
            <a:chOff x="3845991" y="2728793"/>
            <a:chExt cx="2096050" cy="2586488"/>
          </a:xfrm>
        </p:grpSpPr>
        <p:pic>
          <p:nvPicPr>
            <p:cNvPr id="6" name="図 5"/>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281978" y="4174902"/>
              <a:ext cx="1224077" cy="1140379"/>
            </a:xfrm>
            <a:prstGeom prst="rect">
              <a:avLst/>
            </a:prstGeom>
            <a:ln w="6350">
              <a:noFill/>
            </a:ln>
          </p:spPr>
        </p:pic>
        <p:sp>
          <p:nvSpPr>
            <p:cNvPr id="15" name="テキスト ボックス 14"/>
            <p:cNvSpPr txBox="1"/>
            <p:nvPr/>
          </p:nvSpPr>
          <p:spPr>
            <a:xfrm>
              <a:off x="4227436" y="2728793"/>
              <a:ext cx="1305465" cy="307777"/>
            </a:xfrm>
            <a:prstGeom prst="rect">
              <a:avLst/>
            </a:prstGeom>
            <a:solidFill>
              <a:schemeClr val="bg1"/>
            </a:solidFill>
            <a:ln>
              <a:solidFill>
                <a:schemeClr val="tx1"/>
              </a:solid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非居住者</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3845991" y="3762597"/>
              <a:ext cx="2096050" cy="307777"/>
            </a:xfrm>
            <a:prstGeom prst="rect">
              <a:avLst/>
            </a:prstGeom>
            <a:noFill/>
            <a:ln>
              <a:noFill/>
            </a:ln>
          </p:spPr>
          <p:txBody>
            <a:bodyPr wrap="square" rtlCol="0">
              <a:spAutoFit/>
            </a:bodyPr>
            <a:lstStyle/>
            <a:p>
              <a:pPr algn="ctr"/>
              <a:r>
                <a:rPr lang="ja-JP" altLang="en-US" sz="1400" dirty="0" smtClean="0">
                  <a:latin typeface="HG丸ｺﾞｼｯｸM-PRO" panose="020F0600000000000000" pitchFamily="50" charset="-128"/>
                  <a:ea typeface="HG丸ｺﾞｼｯｸM-PRO" panose="020F0600000000000000" pitchFamily="50" charset="-128"/>
                </a:rPr>
                <a:t>外国人旅行者等</a:t>
              </a:r>
              <a:endParaRPr kumimoji="1" lang="ja-JP" altLang="en-US" sz="1400" dirty="0">
                <a:latin typeface="HG丸ｺﾞｼｯｸM-PRO" panose="020F0600000000000000" pitchFamily="50" charset="-128"/>
                <a:ea typeface="HG丸ｺﾞｼｯｸM-PRO" panose="020F0600000000000000" pitchFamily="50" charset="-128"/>
              </a:endParaRPr>
            </a:p>
          </p:txBody>
        </p:sp>
      </p:grpSp>
      <p:sp>
        <p:nvSpPr>
          <p:cNvPr id="34" name="スライド番号プレースホルダ 3"/>
          <p:cNvSpPr txBox="1">
            <a:spLocks/>
          </p:cNvSpPr>
          <p:nvPr/>
        </p:nvSpPr>
        <p:spPr>
          <a:xfrm>
            <a:off x="7770813" y="6654800"/>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900" kern="1200">
                <a:solidFill>
                  <a:schemeClr val="tx1">
                    <a:tint val="75000"/>
                  </a:schemeClr>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a:defRPr/>
            </a:pPr>
            <a:r>
              <a:rPr lang="en-US" altLang="ja-JP" dirty="0"/>
              <a:t>2</a:t>
            </a:r>
            <a:endParaRPr lang="ja-JP" altLang="en-US" dirty="0"/>
          </a:p>
        </p:txBody>
      </p:sp>
    </p:spTree>
    <p:extLst>
      <p:ext uri="{BB962C8B-B14F-4D97-AF65-F5344CB8AC3E}">
        <p14:creationId xmlns:p14="http://schemas.microsoft.com/office/powerpoint/2010/main" val="208853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100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par>
                          <p:cTn id="8" fill="hold">
                            <p:stCondLst>
                              <p:cond delay="41500"/>
                            </p:stCondLst>
                            <p:childTnLst>
                              <p:par>
                                <p:cTn id="9" presetID="2" presetClass="entr" presetSubtype="4" fill="hold" grpId="0" nodeType="afterEffect">
                                  <p:stCondLst>
                                    <p:cond delay="125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500" fill="hold"/>
                                        <p:tgtEl>
                                          <p:spTgt spid="47"/>
                                        </p:tgtEl>
                                        <p:attrNameLst>
                                          <p:attrName>ppt_x</p:attrName>
                                        </p:attrNameLst>
                                      </p:cBhvr>
                                      <p:tavLst>
                                        <p:tav tm="0">
                                          <p:val>
                                            <p:strVal val="#ppt_x"/>
                                          </p:val>
                                        </p:tav>
                                        <p:tav tm="100000">
                                          <p:val>
                                            <p:strVal val="#ppt_x"/>
                                          </p:val>
                                        </p:tav>
                                      </p:tavLst>
                                    </p:anim>
                                    <p:anim calcmode="lin" valueType="num">
                                      <p:cBhvr additive="base">
                                        <p:cTn id="12" dur="500" fill="hold"/>
                                        <p:tgtEl>
                                          <p:spTgt spid="4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125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ppt_x"/>
                                          </p:val>
                                        </p:tav>
                                        <p:tav tm="100000">
                                          <p:val>
                                            <p:strVal val="#ppt_x"/>
                                          </p:val>
                                        </p:tav>
                                      </p:tavLst>
                                    </p:anim>
                                    <p:anim calcmode="lin" valueType="num">
                                      <p:cBhvr additive="base">
                                        <p:cTn id="16"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grpSp>
        <p:nvGrpSpPr>
          <p:cNvPr id="16" name="グループ化 15"/>
          <p:cNvGrpSpPr/>
          <p:nvPr/>
        </p:nvGrpSpPr>
        <p:grpSpPr>
          <a:xfrm>
            <a:off x="8288471" y="74703"/>
            <a:ext cx="1305465" cy="1611226"/>
            <a:chOff x="380312" y="2891368"/>
            <a:chExt cx="1305465" cy="1611226"/>
          </a:xfrm>
        </p:grpSpPr>
        <p:pic>
          <p:nvPicPr>
            <p:cNvPr id="6" name="図 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21005" y="3362215"/>
              <a:ext cx="1224077" cy="1140379"/>
            </a:xfrm>
            <a:prstGeom prst="rect">
              <a:avLst/>
            </a:prstGeom>
            <a:ln w="6350">
              <a:noFill/>
            </a:ln>
          </p:spPr>
        </p:pic>
        <p:sp>
          <p:nvSpPr>
            <p:cNvPr id="15" name="テキスト ボックス 14"/>
            <p:cNvSpPr txBox="1"/>
            <p:nvPr/>
          </p:nvSpPr>
          <p:spPr>
            <a:xfrm>
              <a:off x="380312" y="2891368"/>
              <a:ext cx="1305465" cy="307777"/>
            </a:xfrm>
            <a:prstGeom prst="rect">
              <a:avLst/>
            </a:prstGeom>
            <a:solidFill>
              <a:schemeClr val="bg1"/>
            </a:solidFill>
            <a:ln>
              <a:solidFill>
                <a:schemeClr val="tx1"/>
              </a:solidFill>
            </a:ln>
          </p:spPr>
          <p:txBody>
            <a:bodyPr wrap="square" rtlCol="0">
              <a:spAutoFit/>
            </a:bodyPr>
            <a:lstStyle/>
            <a:p>
              <a:pPr algn="ctr"/>
              <a:r>
                <a:rPr lang="ja-JP" altLang="en-US" sz="1400" dirty="0"/>
                <a:t>非居住者</a:t>
              </a:r>
              <a:endParaRPr kumimoji="1" lang="ja-JP" altLang="en-US" sz="1400" dirty="0"/>
            </a:p>
          </p:txBody>
        </p:sp>
      </p:grpSp>
      <p:sp>
        <p:nvSpPr>
          <p:cNvPr id="49" name="テキスト ボックス 48"/>
          <p:cNvSpPr txBox="1"/>
          <p:nvPr/>
        </p:nvSpPr>
        <p:spPr>
          <a:xfrm>
            <a:off x="166578" y="90152"/>
            <a:ext cx="3120455" cy="307777"/>
          </a:xfrm>
          <a:prstGeom prst="rect">
            <a:avLst/>
          </a:prstGeom>
          <a:noFill/>
        </p:spPr>
        <p:txBody>
          <a:bodyPr wrap="square" rtlCol="0">
            <a:spAutoFit/>
          </a:bodyPr>
          <a:lstStyle/>
          <a:p>
            <a:r>
              <a:rPr kumimoji="1" lang="ja-JP" altLang="en-US" sz="1400" u="sng" dirty="0" smtClean="0"/>
              <a:t>令和４年度税制改正の概要</a:t>
            </a:r>
            <a:endParaRPr kumimoji="1" lang="ja-JP" altLang="en-US" sz="1400" u="sng" dirty="0"/>
          </a:p>
        </p:txBody>
      </p:sp>
      <p:sp>
        <p:nvSpPr>
          <p:cNvPr id="40" name="角丸四角形 39"/>
          <p:cNvSpPr/>
          <p:nvPr/>
        </p:nvSpPr>
        <p:spPr>
          <a:xfrm>
            <a:off x="67659" y="1763509"/>
            <a:ext cx="9633396" cy="1648283"/>
          </a:xfrm>
          <a:prstGeom prst="roundRect">
            <a:avLst>
              <a:gd name="adj" fmla="val 6540"/>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131204" y="1842133"/>
            <a:ext cx="9661636" cy="1569660"/>
          </a:xfrm>
          <a:prstGeom prst="rect">
            <a:avLst/>
          </a:prstGeom>
          <a:noFill/>
        </p:spPr>
        <p:txBody>
          <a:bodyPr wrap="square" rtlCol="0">
            <a:spAutoFit/>
          </a:bodyPr>
          <a:lstStyle/>
          <a:p>
            <a:r>
              <a:rPr lang="ja-JP" altLang="en-US" sz="1600" dirty="0" smtClean="0">
                <a:latin typeface="+mn-ea"/>
              </a:rPr>
              <a:t>第八条　輸出</a:t>
            </a:r>
            <a:r>
              <a:rPr lang="ja-JP" altLang="en-US" sz="1600" dirty="0">
                <a:latin typeface="+mn-ea"/>
              </a:rPr>
              <a:t>物品販売場を経営する事業者が</a:t>
            </a:r>
            <a:r>
              <a:rPr lang="ja-JP" altLang="en-US" sz="1600" dirty="0" smtClean="0">
                <a:latin typeface="+mn-ea"/>
              </a:rPr>
              <a:t>、外国為替及び外国貿易法（昭和二十四年法律第二百二十八</a:t>
            </a:r>
            <a:endParaRPr lang="en-US" altLang="ja-JP" sz="1600" dirty="0" smtClean="0">
              <a:latin typeface="+mn-ea"/>
            </a:endParaRPr>
          </a:p>
          <a:p>
            <a:r>
              <a:rPr lang="ja-JP" altLang="en-US" sz="1600" dirty="0">
                <a:latin typeface="+mn-ea"/>
              </a:rPr>
              <a:t>　</a:t>
            </a:r>
            <a:r>
              <a:rPr lang="ja-JP" altLang="en-US" sz="1600" dirty="0" smtClean="0">
                <a:latin typeface="+mn-ea"/>
              </a:rPr>
              <a:t>号）第六条第一項第六号（定義）に規定する非居住者（以下この条において「非居住者」という。）に対し、政令</a:t>
            </a:r>
            <a:endParaRPr lang="en-US" altLang="ja-JP" sz="1600" dirty="0" smtClean="0">
              <a:latin typeface="+mn-ea"/>
            </a:endParaRPr>
          </a:p>
          <a:p>
            <a:r>
              <a:rPr lang="ja-JP" altLang="en-US" sz="1600" dirty="0" smtClean="0">
                <a:latin typeface="+mn-ea"/>
              </a:rPr>
              <a:t>　で定める物品で輸出するため政令で定める方法により購入されるものの譲渡（第六条第一項の規定</a:t>
            </a:r>
            <a:r>
              <a:rPr lang="ja-JP" altLang="en-US" sz="1600" dirty="0">
                <a:latin typeface="+mn-ea"/>
              </a:rPr>
              <a:t>により</a:t>
            </a:r>
            <a:r>
              <a:rPr lang="ja-JP" altLang="en-US" sz="1600" dirty="0" smtClean="0">
                <a:latin typeface="+mn-ea"/>
              </a:rPr>
              <a:t>消</a:t>
            </a:r>
            <a:endParaRPr lang="en-US" altLang="ja-JP" sz="1600" dirty="0" smtClean="0">
              <a:latin typeface="+mn-ea"/>
            </a:endParaRPr>
          </a:p>
          <a:p>
            <a:r>
              <a:rPr lang="ja-JP" altLang="en-US" sz="1600" dirty="0">
                <a:latin typeface="+mn-ea"/>
              </a:rPr>
              <a:t>　</a:t>
            </a:r>
            <a:r>
              <a:rPr lang="ja-JP" altLang="en-US" sz="1600" dirty="0" smtClean="0">
                <a:latin typeface="+mn-ea"/>
              </a:rPr>
              <a:t>費</a:t>
            </a:r>
            <a:r>
              <a:rPr lang="ja-JP" altLang="en-US" sz="1600" dirty="0">
                <a:latin typeface="+mn-ea"/>
              </a:rPr>
              <a:t>税を課さないこととされるものを除く。）を行</a:t>
            </a:r>
            <a:r>
              <a:rPr lang="ja-JP" altLang="en-US" sz="1600" dirty="0" err="1">
                <a:latin typeface="+mn-ea"/>
              </a:rPr>
              <a:t>つた</a:t>
            </a:r>
            <a:r>
              <a:rPr lang="ja-JP" altLang="en-US" sz="1600" dirty="0">
                <a:latin typeface="+mn-ea"/>
              </a:rPr>
              <a:t>場合（政令で定める場合にあつては、当該</a:t>
            </a:r>
            <a:r>
              <a:rPr lang="ja-JP" altLang="en-US" sz="1600" dirty="0" smtClean="0">
                <a:latin typeface="+mn-ea"/>
              </a:rPr>
              <a:t>物品の</a:t>
            </a:r>
            <a:r>
              <a:rPr lang="ja-JP" altLang="en-US" sz="1600" dirty="0">
                <a:latin typeface="+mn-ea"/>
              </a:rPr>
              <a:t>譲渡に</a:t>
            </a:r>
            <a:r>
              <a:rPr lang="ja-JP" altLang="en-US" sz="1600" dirty="0" smtClean="0">
                <a:latin typeface="+mn-ea"/>
              </a:rPr>
              <a:t>係</a:t>
            </a:r>
            <a:endParaRPr lang="en-US" altLang="ja-JP" sz="1600" dirty="0" smtClean="0">
              <a:latin typeface="+mn-ea"/>
            </a:endParaRPr>
          </a:p>
          <a:p>
            <a:r>
              <a:rPr lang="ja-JP" altLang="en-US" sz="1600" dirty="0">
                <a:latin typeface="+mn-ea"/>
              </a:rPr>
              <a:t>　</a:t>
            </a:r>
            <a:r>
              <a:rPr lang="ja-JP" altLang="en-US" sz="1600" dirty="0" err="1" smtClean="0">
                <a:latin typeface="+mn-ea"/>
              </a:rPr>
              <a:t>る</a:t>
            </a:r>
            <a:r>
              <a:rPr lang="ja-JP" altLang="en-US" sz="1600" dirty="0">
                <a:latin typeface="+mn-ea"/>
              </a:rPr>
              <a:t>第二十八条第一項に規定する対価の額の合計額が政令で定める金額以上となるときに限る。</a:t>
            </a:r>
            <a:r>
              <a:rPr lang="ja-JP" altLang="en-US" sz="1600" dirty="0" smtClean="0">
                <a:latin typeface="+mn-ea"/>
              </a:rPr>
              <a:t>）には</a:t>
            </a:r>
            <a:r>
              <a:rPr lang="ja-JP" altLang="en-US" sz="1600" dirty="0">
                <a:latin typeface="+mn-ea"/>
              </a:rPr>
              <a:t>、</a:t>
            </a:r>
            <a:r>
              <a:rPr lang="ja-JP" altLang="en-US" sz="1600" dirty="0" smtClean="0">
                <a:latin typeface="+mn-ea"/>
              </a:rPr>
              <a:t>当該</a:t>
            </a:r>
            <a:endParaRPr lang="en-US" altLang="ja-JP" sz="1600" dirty="0" smtClean="0">
              <a:latin typeface="+mn-ea"/>
            </a:endParaRPr>
          </a:p>
          <a:p>
            <a:r>
              <a:rPr lang="ja-JP" altLang="en-US" sz="1600" dirty="0">
                <a:latin typeface="+mn-ea"/>
              </a:rPr>
              <a:t>　</a:t>
            </a:r>
            <a:r>
              <a:rPr lang="ja-JP" altLang="en-US" sz="1600" dirty="0" smtClean="0">
                <a:latin typeface="+mn-ea"/>
              </a:rPr>
              <a:t>物品</a:t>
            </a:r>
            <a:r>
              <a:rPr lang="ja-JP" altLang="en-US" sz="1600" dirty="0">
                <a:latin typeface="+mn-ea"/>
              </a:rPr>
              <a:t>の譲渡については、消費税を免除する。</a:t>
            </a:r>
            <a:endParaRPr kumimoji="1" lang="ja-JP" altLang="en-US" sz="1600" dirty="0">
              <a:latin typeface="+mn-ea"/>
            </a:endParaRPr>
          </a:p>
        </p:txBody>
      </p:sp>
      <p:grpSp>
        <p:nvGrpSpPr>
          <p:cNvPr id="35" name="グループ化 34"/>
          <p:cNvGrpSpPr/>
          <p:nvPr/>
        </p:nvGrpSpPr>
        <p:grpSpPr>
          <a:xfrm>
            <a:off x="67659" y="1437934"/>
            <a:ext cx="8374708" cy="408599"/>
            <a:chOff x="355307" y="269142"/>
            <a:chExt cx="5188198" cy="408599"/>
          </a:xfrm>
        </p:grpSpPr>
        <p:sp>
          <p:nvSpPr>
            <p:cNvPr id="36" name="角丸四角形 35"/>
            <p:cNvSpPr/>
            <p:nvPr/>
          </p:nvSpPr>
          <p:spPr>
            <a:xfrm>
              <a:off x="355307" y="269142"/>
              <a:ext cx="4532350" cy="408599"/>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388827" y="304165"/>
              <a:ext cx="5154678" cy="338554"/>
            </a:xfrm>
            <a:prstGeom prst="rect">
              <a:avLst/>
            </a:prstGeom>
            <a:noFill/>
          </p:spPr>
          <p:txBody>
            <a:bodyPr wrap="square" rtlCol="0">
              <a:spAutoFit/>
            </a:bodyPr>
            <a:lstStyle/>
            <a:p>
              <a:r>
                <a:rPr lang="ja-JP" altLang="en-US" sz="1600" b="1" u="sng" dirty="0" smtClean="0"/>
                <a:t>改正前</a:t>
              </a:r>
              <a:r>
                <a:rPr lang="ja-JP" altLang="en-US" sz="1600" dirty="0" smtClean="0"/>
                <a:t>　消費税法第８条（輸出物品販売場における輸出物品の譲渡に係る免税）</a:t>
              </a:r>
              <a:endParaRPr lang="en-US" altLang="ja-JP" sz="1600" dirty="0" smtClean="0"/>
            </a:p>
          </p:txBody>
        </p:sp>
      </p:grpSp>
      <p:sp>
        <p:nvSpPr>
          <p:cNvPr id="14" name="角丸四角形 13"/>
          <p:cNvSpPr/>
          <p:nvPr/>
        </p:nvSpPr>
        <p:spPr>
          <a:xfrm>
            <a:off x="67659" y="4113805"/>
            <a:ext cx="9633396" cy="2068051"/>
          </a:xfrm>
          <a:prstGeom prst="roundRect">
            <a:avLst>
              <a:gd name="adj" fmla="val 6540"/>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31204" y="4192429"/>
            <a:ext cx="9661636" cy="1815882"/>
          </a:xfrm>
          <a:prstGeom prst="rect">
            <a:avLst/>
          </a:prstGeom>
          <a:noFill/>
        </p:spPr>
        <p:txBody>
          <a:bodyPr wrap="square" rtlCol="0">
            <a:spAutoFit/>
          </a:bodyPr>
          <a:lstStyle/>
          <a:p>
            <a:r>
              <a:rPr lang="ja-JP" altLang="en-US" sz="1600" dirty="0" smtClean="0">
                <a:latin typeface="+mn-ea"/>
              </a:rPr>
              <a:t>（定義）</a:t>
            </a:r>
          </a:p>
          <a:p>
            <a:r>
              <a:rPr lang="ja-JP" altLang="en-US" sz="1600" dirty="0" smtClean="0">
                <a:latin typeface="+mn-ea"/>
              </a:rPr>
              <a:t>　第六条　この法律又はこの法律に基づく命令において、次の各号に掲げる用語の意義は、当該各号に定めるところによる。</a:t>
            </a:r>
          </a:p>
          <a:p>
            <a:r>
              <a:rPr lang="ja-JP" altLang="en-US" sz="1600" dirty="0" smtClean="0">
                <a:latin typeface="+mn-ea"/>
              </a:rPr>
              <a:t>　五　「居住者」とは、本邦内に住所又は居所を有する自然人及び本邦内に主たる事務所を有する法人をいう。</a:t>
            </a:r>
            <a:endParaRPr lang="en-US" altLang="ja-JP" sz="1600" dirty="0" smtClean="0">
              <a:latin typeface="+mn-ea"/>
            </a:endParaRPr>
          </a:p>
          <a:p>
            <a:r>
              <a:rPr lang="ja-JP" altLang="en-US" sz="1600" dirty="0">
                <a:latin typeface="+mn-ea"/>
              </a:rPr>
              <a:t>　</a:t>
            </a:r>
            <a:r>
              <a:rPr lang="ja-JP" altLang="en-US" sz="1600" dirty="0" smtClean="0">
                <a:latin typeface="+mn-ea"/>
              </a:rPr>
              <a:t>　非居住者の本邦内の支店、出張所その他の事務所は、法律上代理権があると否とにかかわらず、その主</a:t>
            </a:r>
            <a:r>
              <a:rPr lang="ja-JP" altLang="en-US" sz="1600" dirty="0" err="1" smtClean="0">
                <a:latin typeface="+mn-ea"/>
              </a:rPr>
              <a:t>た</a:t>
            </a:r>
            <a:endParaRPr lang="en-US" altLang="ja-JP" sz="1600" dirty="0" smtClean="0">
              <a:latin typeface="+mn-ea"/>
            </a:endParaRPr>
          </a:p>
          <a:p>
            <a:r>
              <a:rPr lang="ja-JP" altLang="en-US" sz="1600" dirty="0">
                <a:latin typeface="+mn-ea"/>
              </a:rPr>
              <a:t>　</a:t>
            </a:r>
            <a:r>
              <a:rPr lang="ja-JP" altLang="en-US" sz="1600" dirty="0" smtClean="0">
                <a:latin typeface="+mn-ea"/>
              </a:rPr>
              <a:t>　</a:t>
            </a:r>
            <a:r>
              <a:rPr lang="ja-JP" altLang="en-US" sz="1600" dirty="0" err="1" smtClean="0">
                <a:latin typeface="+mn-ea"/>
              </a:rPr>
              <a:t>る</a:t>
            </a:r>
            <a:r>
              <a:rPr lang="ja-JP" altLang="en-US" sz="1600" dirty="0" smtClean="0">
                <a:latin typeface="+mn-ea"/>
              </a:rPr>
              <a:t>事務所が外国にある場合においても居住者とみなす。</a:t>
            </a:r>
          </a:p>
          <a:p>
            <a:r>
              <a:rPr lang="ja-JP" altLang="en-US" sz="1600" dirty="0" smtClean="0">
                <a:latin typeface="+mn-ea"/>
              </a:rPr>
              <a:t>　六　「非居住者」とは、居住者以外の自然人及び法人をいう。</a:t>
            </a:r>
          </a:p>
        </p:txBody>
      </p:sp>
      <p:grpSp>
        <p:nvGrpSpPr>
          <p:cNvPr id="18" name="グループ化 17"/>
          <p:cNvGrpSpPr/>
          <p:nvPr/>
        </p:nvGrpSpPr>
        <p:grpSpPr>
          <a:xfrm>
            <a:off x="67659" y="3788230"/>
            <a:ext cx="8374708" cy="408599"/>
            <a:chOff x="355307" y="269142"/>
            <a:chExt cx="5188198" cy="408599"/>
          </a:xfrm>
        </p:grpSpPr>
        <p:sp>
          <p:nvSpPr>
            <p:cNvPr id="20" name="角丸四角形 19"/>
            <p:cNvSpPr/>
            <p:nvPr/>
          </p:nvSpPr>
          <p:spPr>
            <a:xfrm>
              <a:off x="355307" y="269142"/>
              <a:ext cx="4532350" cy="408599"/>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88827" y="304165"/>
              <a:ext cx="5154678" cy="338554"/>
            </a:xfrm>
            <a:prstGeom prst="rect">
              <a:avLst/>
            </a:prstGeom>
            <a:noFill/>
          </p:spPr>
          <p:txBody>
            <a:bodyPr wrap="square" rtlCol="0">
              <a:spAutoFit/>
            </a:bodyPr>
            <a:lstStyle/>
            <a:p>
              <a:r>
                <a:rPr lang="ja-JP" altLang="en-US" sz="1600" dirty="0" smtClean="0"/>
                <a:t>外国為替及び外国貿易法（抄）</a:t>
              </a:r>
              <a:endParaRPr lang="en-US" altLang="ja-JP" sz="1600" dirty="0" smtClean="0"/>
            </a:p>
          </p:txBody>
        </p:sp>
      </p:grpSp>
      <p:sp>
        <p:nvSpPr>
          <p:cNvPr id="2" name="正方形/長方形 1"/>
          <p:cNvSpPr/>
          <p:nvPr/>
        </p:nvSpPr>
        <p:spPr>
          <a:xfrm>
            <a:off x="89305" y="559119"/>
            <a:ext cx="2872836" cy="638372"/>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改正前（現行制度）</a:t>
            </a:r>
            <a:endParaRPr kumimoji="1" lang="ja-JP" altLang="en-US" dirty="0">
              <a:solidFill>
                <a:schemeClr val="tx1"/>
              </a:solidFill>
            </a:endParaRPr>
          </a:p>
        </p:txBody>
      </p:sp>
      <p:sp>
        <p:nvSpPr>
          <p:cNvPr id="19" name="スライド番号プレースホルダ 3"/>
          <p:cNvSpPr txBox="1">
            <a:spLocks/>
          </p:cNvSpPr>
          <p:nvPr/>
        </p:nvSpPr>
        <p:spPr>
          <a:xfrm>
            <a:off x="7770813" y="6654800"/>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900" kern="1200">
                <a:solidFill>
                  <a:schemeClr val="tx1">
                    <a:tint val="75000"/>
                  </a:schemeClr>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a:defRPr/>
            </a:pPr>
            <a:r>
              <a:rPr lang="en-US" altLang="ja-JP" dirty="0"/>
              <a:t>3</a:t>
            </a:r>
            <a:endParaRPr lang="ja-JP" altLang="en-US" dirty="0"/>
          </a:p>
        </p:txBody>
      </p:sp>
      <p:cxnSp>
        <p:nvCxnSpPr>
          <p:cNvPr id="22" name="直線コネクタ 21"/>
          <p:cNvCxnSpPr/>
          <p:nvPr/>
        </p:nvCxnSpPr>
        <p:spPr>
          <a:xfrm>
            <a:off x="4262907" y="2137892"/>
            <a:ext cx="5277455"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3" name="直線コネクタ 22"/>
          <p:cNvCxnSpPr/>
          <p:nvPr/>
        </p:nvCxnSpPr>
        <p:spPr>
          <a:xfrm>
            <a:off x="323413" y="2380444"/>
            <a:ext cx="4536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4" name="直線コネクタ 23"/>
          <p:cNvCxnSpPr/>
          <p:nvPr/>
        </p:nvCxnSpPr>
        <p:spPr>
          <a:xfrm>
            <a:off x="674063" y="5954649"/>
            <a:ext cx="3384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5" name="直線コネクタ 24"/>
          <p:cNvCxnSpPr/>
          <p:nvPr/>
        </p:nvCxnSpPr>
        <p:spPr>
          <a:xfrm>
            <a:off x="674062" y="5213794"/>
            <a:ext cx="4680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3" name="テキスト ボックス 2"/>
          <p:cNvSpPr txBox="1"/>
          <p:nvPr/>
        </p:nvSpPr>
        <p:spPr>
          <a:xfrm>
            <a:off x="2820473" y="6427594"/>
            <a:ext cx="6499494" cy="379656"/>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（注） 所得税法で</a:t>
            </a:r>
            <a:r>
              <a:rPr lang="ja-JP" altLang="en-US" dirty="0">
                <a:latin typeface="HG丸ｺﾞｼｯｸM-PRO" panose="020F0600000000000000" pitchFamily="50" charset="-128"/>
                <a:ea typeface="HG丸ｺﾞｼｯｸM-PRO" panose="020F0600000000000000" pitchFamily="50" charset="-128"/>
              </a:rPr>
              <a:t>規定する</a:t>
            </a:r>
            <a:r>
              <a:rPr kumimoji="1" lang="ja-JP" altLang="en-US" dirty="0" smtClean="0">
                <a:latin typeface="HG丸ｺﾞｼｯｸM-PRO" panose="020F0600000000000000" pitchFamily="50" charset="-128"/>
                <a:ea typeface="HG丸ｺﾞｼｯｸM-PRO" panose="020F0600000000000000" pitchFamily="50" charset="-128"/>
              </a:rPr>
              <a:t>「非居住者」とは異なります。</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3963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1200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3000"/>
                                        <p:tgtEl>
                                          <p:spTgt spid="22"/>
                                        </p:tgtEl>
                                      </p:cBhvr>
                                    </p:animEffect>
                                  </p:childTnLst>
                                </p:cTn>
                              </p:par>
                            </p:childTnLst>
                          </p:cTn>
                        </p:par>
                        <p:par>
                          <p:cTn id="8" fill="hold">
                            <p:stCondLst>
                              <p:cond delay="15000"/>
                            </p:stCondLst>
                            <p:childTnLst>
                              <p:par>
                                <p:cTn id="9" presetID="22" presetClass="entr" presetSubtype="8" fill="hold" nodeType="afterEffect">
                                  <p:stCondLst>
                                    <p:cond delay="50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3250"/>
                                        <p:tgtEl>
                                          <p:spTgt spid="23"/>
                                        </p:tgtEl>
                                      </p:cBhvr>
                                    </p:animEffect>
                                  </p:childTnLst>
                                </p:cTn>
                              </p:par>
                            </p:childTnLst>
                          </p:cTn>
                        </p:par>
                        <p:par>
                          <p:cTn id="12" fill="hold">
                            <p:stCondLst>
                              <p:cond delay="18750"/>
                            </p:stCondLst>
                            <p:childTnLst>
                              <p:par>
                                <p:cTn id="13" presetID="22" presetClass="entr" presetSubtype="8" fill="hold" nodeType="afterEffect">
                                  <p:stCondLst>
                                    <p:cond delay="300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6250"/>
                                        <p:tgtEl>
                                          <p:spTgt spid="24"/>
                                        </p:tgtEl>
                                      </p:cBhvr>
                                    </p:animEffect>
                                  </p:childTnLst>
                                </p:cTn>
                              </p:par>
                            </p:childTnLst>
                          </p:cTn>
                        </p:par>
                        <p:par>
                          <p:cTn id="16" fill="hold">
                            <p:stCondLst>
                              <p:cond delay="28000"/>
                            </p:stCondLst>
                            <p:childTnLst>
                              <p:par>
                                <p:cTn id="17" presetID="22" presetClass="entr" presetSubtype="8" fill="hold" nodeType="afterEffect">
                                  <p:stCondLst>
                                    <p:cond delay="1000"/>
                                  </p:stCondLst>
                                  <p:childTnLst>
                                    <p:set>
                                      <p:cBhvr>
                                        <p:cTn id="18" dur="1" fill="hold">
                                          <p:stCondLst>
                                            <p:cond delay="0"/>
                                          </p:stCondLst>
                                        </p:cTn>
                                        <p:tgtEl>
                                          <p:spTgt spid="25"/>
                                        </p:tgtEl>
                                        <p:attrNameLst>
                                          <p:attrName>style.visibility</p:attrName>
                                        </p:attrNameLst>
                                      </p:cBhvr>
                                      <p:to>
                                        <p:strVal val="visible"/>
                                      </p:to>
                                    </p:set>
                                    <p:animEffect transition="in" filter="wipe(left)">
                                      <p:cBhvr>
                                        <p:cTn id="19" dur="3000"/>
                                        <p:tgtEl>
                                          <p:spTgt spid="25"/>
                                        </p:tgtEl>
                                      </p:cBhvr>
                                    </p:animEffect>
                                  </p:childTnLst>
                                </p:cTn>
                              </p:par>
                            </p:childTnLst>
                          </p:cTn>
                        </p:par>
                        <p:par>
                          <p:cTn id="20" fill="hold">
                            <p:stCondLst>
                              <p:cond delay="32000"/>
                            </p:stCondLst>
                            <p:childTnLst>
                              <p:par>
                                <p:cTn id="21" presetID="10" presetClass="entr" presetSubtype="0" fill="hold" grpId="0" nodeType="afterEffect">
                                  <p:stCondLst>
                                    <p:cond delay="300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grpSp>
        <p:nvGrpSpPr>
          <p:cNvPr id="16" name="グループ化 15"/>
          <p:cNvGrpSpPr/>
          <p:nvPr/>
        </p:nvGrpSpPr>
        <p:grpSpPr>
          <a:xfrm>
            <a:off x="166578" y="5499508"/>
            <a:ext cx="1305465" cy="1485962"/>
            <a:chOff x="339619" y="2718216"/>
            <a:chExt cx="1305465" cy="1485962"/>
          </a:xfrm>
        </p:grpSpPr>
        <p:pic>
          <p:nvPicPr>
            <p:cNvPr id="6" name="図 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21007" y="3063799"/>
              <a:ext cx="1224077" cy="1140379"/>
            </a:xfrm>
            <a:prstGeom prst="rect">
              <a:avLst/>
            </a:prstGeom>
            <a:ln w="6350">
              <a:noFill/>
            </a:ln>
          </p:spPr>
        </p:pic>
        <p:sp>
          <p:nvSpPr>
            <p:cNvPr id="15" name="テキスト ボックス 14"/>
            <p:cNvSpPr txBox="1"/>
            <p:nvPr/>
          </p:nvSpPr>
          <p:spPr>
            <a:xfrm>
              <a:off x="339619" y="2718216"/>
              <a:ext cx="1305465" cy="307777"/>
            </a:xfrm>
            <a:prstGeom prst="rect">
              <a:avLst/>
            </a:prstGeom>
            <a:solidFill>
              <a:schemeClr val="bg1"/>
            </a:solidFill>
            <a:ln>
              <a:solidFill>
                <a:schemeClr val="tx1"/>
              </a:solidFill>
            </a:ln>
          </p:spPr>
          <p:txBody>
            <a:bodyPr wrap="square" rtlCol="0">
              <a:spAutoFit/>
            </a:bodyPr>
            <a:lstStyle/>
            <a:p>
              <a:pPr algn="ctr"/>
              <a:r>
                <a:rPr lang="ja-JP" altLang="en-US" sz="1400" dirty="0"/>
                <a:t>非居住者</a:t>
              </a:r>
              <a:endParaRPr kumimoji="1" lang="ja-JP" altLang="en-US" sz="1400" dirty="0"/>
            </a:p>
          </p:txBody>
        </p:sp>
      </p:grpSp>
      <p:sp>
        <p:nvSpPr>
          <p:cNvPr id="49" name="テキスト ボックス 48"/>
          <p:cNvSpPr txBox="1"/>
          <p:nvPr/>
        </p:nvSpPr>
        <p:spPr>
          <a:xfrm>
            <a:off x="166578" y="90152"/>
            <a:ext cx="3120455" cy="307777"/>
          </a:xfrm>
          <a:prstGeom prst="rect">
            <a:avLst/>
          </a:prstGeom>
          <a:noFill/>
        </p:spPr>
        <p:txBody>
          <a:bodyPr wrap="square" rtlCol="0">
            <a:spAutoFit/>
          </a:bodyPr>
          <a:lstStyle/>
          <a:p>
            <a:r>
              <a:rPr kumimoji="1" lang="ja-JP" altLang="en-US" sz="1400" u="sng" dirty="0" smtClean="0"/>
              <a:t>令和４年度税制改正の概要</a:t>
            </a:r>
            <a:endParaRPr kumimoji="1" lang="ja-JP" altLang="en-US" sz="1400" u="sng" dirty="0"/>
          </a:p>
        </p:txBody>
      </p:sp>
      <p:graphicFrame>
        <p:nvGraphicFramePr>
          <p:cNvPr id="19" name="表 18"/>
          <p:cNvGraphicFramePr>
            <a:graphicFrameLocks noGrp="1"/>
          </p:cNvGraphicFramePr>
          <p:nvPr>
            <p:extLst>
              <p:ext uri="{D42A27DB-BD31-4B8C-83A1-F6EECF244321}">
                <p14:modId xmlns:p14="http://schemas.microsoft.com/office/powerpoint/2010/main" val="3066866330"/>
              </p:ext>
            </p:extLst>
          </p:nvPr>
        </p:nvGraphicFramePr>
        <p:xfrm>
          <a:off x="316348" y="966071"/>
          <a:ext cx="9195517" cy="4419600"/>
        </p:xfrm>
        <a:graphic>
          <a:graphicData uri="http://schemas.openxmlformats.org/drawingml/2006/table">
            <a:tbl>
              <a:tblPr firstRow="1" bandRow="1">
                <a:tableStyleId>{5C22544A-7EE6-4342-B048-85BDC9FD1C3A}</a:tableStyleId>
              </a:tblPr>
              <a:tblGrid>
                <a:gridCol w="1506829"/>
                <a:gridCol w="425003"/>
                <a:gridCol w="914400"/>
                <a:gridCol w="6349285"/>
              </a:tblGrid>
              <a:tr h="370840">
                <a:tc rowSpan="4">
                  <a:txBody>
                    <a:bodyPr/>
                    <a:lstStyle/>
                    <a:p>
                      <a:pPr algn="ctr"/>
                      <a:r>
                        <a:rPr lang="ja-JP" altLang="en-US" sz="1400" b="0" dirty="0" smtClean="0">
                          <a:solidFill>
                            <a:schemeClr val="tx1"/>
                          </a:solidFill>
                        </a:rPr>
                        <a:t>自 然 人</a:t>
                      </a:r>
                    </a:p>
                    <a:p>
                      <a:r>
                        <a:rPr lang="ja-JP" altLang="en-US" sz="1400" b="0" dirty="0" smtClean="0">
                          <a:solidFill>
                            <a:schemeClr val="tx1"/>
                          </a:solidFill>
                        </a:rPr>
                        <a:t>（居住者又は非居住者と同居し、かつ、その生計費が専らその居住者又は非居住者に負担されている家族の居住性は当該居住者又は非居住者の居住性に従う。）</a:t>
                      </a:r>
                    </a:p>
                    <a:p>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r>
                        <a:rPr kumimoji="1" lang="ja-JP" altLang="en-US" sz="1400" dirty="0" smtClean="0">
                          <a:solidFill>
                            <a:schemeClr val="tx1"/>
                          </a:solidFill>
                        </a:rPr>
                        <a:t>外国人</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b="0" dirty="0" smtClean="0">
                          <a:solidFill>
                            <a:schemeClr val="tx1"/>
                          </a:solidFill>
                          <a:latin typeface="+mn-ea"/>
                          <a:ea typeface="+mn-ea"/>
                        </a:rPr>
                        <a:t>非居住者</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kumimoji="1" lang="ja-JP" altLang="en-US" sz="1400" b="0" dirty="0" smtClean="0">
                          <a:solidFill>
                            <a:schemeClr val="tx1"/>
                          </a:solidFill>
                          <a:latin typeface="+mn-ea"/>
                          <a:ea typeface="+mn-ea"/>
                        </a:rPr>
                        <a:t>①　外国人は、原則として非居住者として取り扱われます。</a:t>
                      </a:r>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②　外国政府又は国際機関の公務を帯びる者</a:t>
                      </a:r>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③　外交官又は領事館及びこれらの随員又は使用人（ただし、外国において任命</a:t>
                      </a:r>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　又は雇用された者に限ります。</a:t>
                      </a:r>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④　アメリカ合衆国軍隊、その構成員、軍属、家族、軍人用販売機関等、軍用銀行</a:t>
                      </a:r>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　施設又は契約者等</a:t>
                      </a:r>
                      <a:endParaRPr kumimoji="1" lang="en-US" altLang="ja-JP" sz="1400" b="0" dirty="0" smtClean="0">
                        <a:solidFill>
                          <a:schemeClr val="tx1"/>
                        </a:solidFill>
                        <a:latin typeface="+mn-ea"/>
                        <a:ea typeface="+mn-ea"/>
                      </a:endParaRPr>
                    </a:p>
                    <a:p>
                      <a:r>
                        <a:rPr kumimoji="1" lang="ja-JP" altLang="en-US" sz="1400" b="0" dirty="0" smtClean="0">
                          <a:solidFill>
                            <a:schemeClr val="tx1"/>
                          </a:solidFill>
                          <a:latin typeface="+mn-ea"/>
                          <a:ea typeface="+mn-ea"/>
                        </a:rPr>
                        <a:t>⑤　</a:t>
                      </a:r>
                      <a:r>
                        <a:rPr kumimoji="1" lang="ja-JP" altLang="en-US" sz="1300" b="0" dirty="0" smtClean="0">
                          <a:solidFill>
                            <a:schemeClr val="tx1"/>
                          </a:solidFill>
                          <a:latin typeface="+mn-ea"/>
                          <a:ea typeface="+mn-ea"/>
                        </a:rPr>
                        <a:t>国際連合の軍隊、その構成員、軍属、家族、軍人販売機関等及び軍事郵便局等</a:t>
                      </a:r>
                      <a:endParaRPr kumimoji="1" lang="ja-JP" altLang="en-US"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r h="370840">
                <a:tc vMerge="1">
                  <a:txBody>
                    <a:bodyPr/>
                    <a:lstStyle/>
                    <a:p>
                      <a:endParaRPr kumimoji="1" lang="ja-JP" altLang="en-US"/>
                    </a:p>
                  </a:txBody>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solidFill>
                            <a:schemeClr val="tx1"/>
                          </a:solidFill>
                          <a:latin typeface="+mn-ea"/>
                          <a:ea typeface="+mn-ea"/>
                        </a:rPr>
                        <a:t>居住者</a:t>
                      </a:r>
                      <a:endParaRPr kumimoji="1" lang="ja-JP" altLang="en-US" sz="14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solidFill>
                            <a:schemeClr val="tx1"/>
                          </a:solidFill>
                          <a:latin typeface="+mn-ea"/>
                          <a:ea typeface="+mn-ea"/>
                        </a:rPr>
                        <a:t>①　日本国内にある事務所に勤務する者</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②　日本に入国後６月以上経過するに至った者</a:t>
                      </a:r>
                      <a:endParaRPr kumimoji="1" lang="ja-JP" altLang="en-US" sz="14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v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r>
                        <a:rPr kumimoji="1" lang="ja-JP" altLang="en-US" sz="1400" b="1" dirty="0" smtClean="0">
                          <a:solidFill>
                            <a:schemeClr val="tx1"/>
                          </a:solidFill>
                        </a:rPr>
                        <a:t>日本人</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solidFill>
                            <a:schemeClr val="tx1"/>
                          </a:solidFill>
                          <a:latin typeface="+mn-ea"/>
                          <a:ea typeface="+mn-ea"/>
                        </a:rPr>
                        <a:t>居住者</a:t>
                      </a:r>
                      <a:endParaRPr kumimoji="1" lang="ja-JP" altLang="en-US" sz="14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solidFill>
                            <a:schemeClr val="tx1"/>
                          </a:solidFill>
                          <a:latin typeface="+mn-ea"/>
                          <a:ea typeface="+mn-ea"/>
                        </a:rPr>
                        <a:t>①　日本人は、原則として居住者として取り扱われます。</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②　日本の在外公館に勤務する目的で出国し外国に滞在する者は、居住者として</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　取り扱われます。</a:t>
                      </a:r>
                      <a:endParaRPr kumimoji="1" lang="ja-JP" altLang="en-US" sz="14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vMerge="1">
                  <a:txBody>
                    <a:bodyPr/>
                    <a:lstStyle/>
                    <a:p>
                      <a:endParaRPr kumimoji="1" lang="ja-JP" altLang="en-US"/>
                    </a:p>
                  </a:txBody>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400" dirty="0" smtClean="0">
                          <a:solidFill>
                            <a:schemeClr val="tx1"/>
                          </a:solidFill>
                          <a:latin typeface="+mn-ea"/>
                          <a:ea typeface="+mn-ea"/>
                        </a:rPr>
                        <a:t>非居住者</a:t>
                      </a:r>
                      <a:endParaRPr kumimoji="1" lang="ja-JP" altLang="en-US" sz="14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kumimoji="1" lang="ja-JP" altLang="en-US" sz="1400" dirty="0" smtClean="0">
                          <a:solidFill>
                            <a:schemeClr val="tx1"/>
                          </a:solidFill>
                          <a:latin typeface="+mn-ea"/>
                          <a:ea typeface="+mn-ea"/>
                        </a:rPr>
                        <a:t>①　外国にある事務所（内国法人の海外支店等及び現地法人並びに国際機関を</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　含みます。）に勤務する目的で出国し外国に滞在する者は、居住者として取り扱</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　われます。</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②　２年以上外国に滞在する目的で出国し、外国に滞在する者</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③　①及び②に掲げる者のほか、本邦出国後外国に２年以上滞在するに至った者</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④　①から③に掲げる者で、事務連絡休暇等のため一時帰国し、その滞在期間が</a:t>
                      </a:r>
                      <a:endParaRPr kumimoji="1" lang="en-US" altLang="ja-JP" sz="1400" dirty="0" smtClean="0">
                        <a:solidFill>
                          <a:schemeClr val="tx1"/>
                        </a:solidFill>
                        <a:latin typeface="+mn-ea"/>
                        <a:ea typeface="+mn-ea"/>
                      </a:endParaRPr>
                    </a:p>
                    <a:p>
                      <a:r>
                        <a:rPr kumimoji="1" lang="ja-JP" altLang="en-US" sz="1400" dirty="0" smtClean="0">
                          <a:solidFill>
                            <a:schemeClr val="tx1"/>
                          </a:solidFill>
                          <a:latin typeface="+mn-ea"/>
                          <a:ea typeface="+mn-ea"/>
                        </a:rPr>
                        <a:t>　６月未満の者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r>
            </a:tbl>
          </a:graphicData>
        </a:graphic>
      </p:graphicFrame>
      <p:sp>
        <p:nvSpPr>
          <p:cNvPr id="26" name="正方形/長方形 25"/>
          <p:cNvSpPr/>
          <p:nvPr/>
        </p:nvSpPr>
        <p:spPr>
          <a:xfrm>
            <a:off x="2248180" y="966071"/>
            <a:ext cx="7263685" cy="159458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2251100" y="3807821"/>
            <a:ext cx="7260765" cy="15778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166577" y="570599"/>
            <a:ext cx="9661636" cy="338554"/>
          </a:xfrm>
          <a:prstGeom prst="rect">
            <a:avLst/>
          </a:prstGeom>
          <a:noFill/>
        </p:spPr>
        <p:txBody>
          <a:bodyPr wrap="square" rtlCol="0">
            <a:spAutoFit/>
          </a:bodyPr>
          <a:lstStyle/>
          <a:p>
            <a:r>
              <a:rPr lang="ja-JP" altLang="en-US" sz="1600" dirty="0" smtClean="0">
                <a:latin typeface="+mn-ea"/>
              </a:rPr>
              <a:t>（参考）外国為替及び外国貿易法上の自然人の居住者・非居住者一覧表</a:t>
            </a:r>
            <a:endParaRPr kumimoji="1" lang="ja-JP" altLang="en-US" sz="1600" dirty="0">
              <a:latin typeface="+mn-ea"/>
            </a:endParaRPr>
          </a:p>
        </p:txBody>
      </p:sp>
      <p:sp>
        <p:nvSpPr>
          <p:cNvPr id="10" name="スライド番号プレースホルダ 3"/>
          <p:cNvSpPr txBox="1">
            <a:spLocks/>
          </p:cNvSpPr>
          <p:nvPr/>
        </p:nvSpPr>
        <p:spPr>
          <a:xfrm>
            <a:off x="7770813" y="6654800"/>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900" kern="1200">
                <a:solidFill>
                  <a:schemeClr val="tx1">
                    <a:tint val="75000"/>
                  </a:schemeClr>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a:defRPr/>
            </a:pPr>
            <a:r>
              <a:rPr lang="ja-JP" altLang="en-US" dirty="0"/>
              <a:t>４</a:t>
            </a:r>
          </a:p>
        </p:txBody>
      </p:sp>
    </p:spTree>
    <p:extLst>
      <p:ext uri="{BB962C8B-B14F-4D97-AF65-F5344CB8AC3E}">
        <p14:creationId xmlns:p14="http://schemas.microsoft.com/office/powerpoint/2010/main" val="2179631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0"/>
                                  </p:stCondLst>
                                  <p:childTnLst>
                                    <p:animEffect transition="out" filter="fade">
                                      <p:cBhvr>
                                        <p:cTn id="6" dur="1000" tmFilter="0, 0; .2, .5; .8, .5; 1, 0"/>
                                        <p:tgtEl>
                                          <p:spTgt spid="26"/>
                                        </p:tgtEl>
                                      </p:cBhvr>
                                    </p:animEffect>
                                    <p:animScale>
                                      <p:cBhvr>
                                        <p:cTn id="7" dur="500" autoRev="1" fill="hold"/>
                                        <p:tgtEl>
                                          <p:spTgt spid="26"/>
                                        </p:tgtEl>
                                      </p:cBhvr>
                                      <p:by x="105000" y="105000"/>
                                    </p:animScale>
                                  </p:childTnLst>
                                </p:cTn>
                              </p:par>
                              <p:par>
                                <p:cTn id="8" presetID="26" presetClass="emph" presetSubtype="0" fill="hold" grpId="0" nodeType="withEffect">
                                  <p:stCondLst>
                                    <p:cond delay="5000"/>
                                  </p:stCondLst>
                                  <p:childTnLst>
                                    <p:animEffect transition="out" filter="fade">
                                      <p:cBhvr>
                                        <p:cTn id="9" dur="1000" tmFilter="0, 0; .2, .5; .8, .5; 1, 0"/>
                                        <p:tgtEl>
                                          <p:spTgt spid="39"/>
                                        </p:tgtEl>
                                      </p:cBhvr>
                                    </p:animEffect>
                                    <p:animScale>
                                      <p:cBhvr>
                                        <p:cTn id="10" dur="500" autoRev="1" fill="hold"/>
                                        <p:tgtEl>
                                          <p:spTgt spid="3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8" name="角丸四角形吹き出し 7"/>
          <p:cNvSpPr/>
          <p:nvPr/>
        </p:nvSpPr>
        <p:spPr>
          <a:xfrm>
            <a:off x="1343648" y="3463336"/>
            <a:ext cx="8229600" cy="1418551"/>
          </a:xfrm>
          <a:prstGeom prst="wedgeRoundRectCallout">
            <a:avLst>
              <a:gd name="adj1" fmla="val -53697"/>
              <a:gd name="adj2" fmla="val -12552"/>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 name="グループ化 15"/>
          <p:cNvGrpSpPr/>
          <p:nvPr/>
        </p:nvGrpSpPr>
        <p:grpSpPr>
          <a:xfrm>
            <a:off x="6502069" y="602188"/>
            <a:ext cx="1305465" cy="2356920"/>
            <a:chOff x="-377271" y="1207007"/>
            <a:chExt cx="1305465" cy="2356920"/>
          </a:xfrm>
        </p:grpSpPr>
        <p:pic>
          <p:nvPicPr>
            <p:cNvPr id="6" name="図 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295883" y="2423548"/>
              <a:ext cx="1224077" cy="1140379"/>
            </a:xfrm>
            <a:prstGeom prst="rect">
              <a:avLst/>
            </a:prstGeom>
            <a:ln w="6350">
              <a:noFill/>
            </a:ln>
          </p:spPr>
        </p:pic>
        <p:sp>
          <p:nvSpPr>
            <p:cNvPr id="15" name="テキスト ボックス 14"/>
            <p:cNvSpPr txBox="1"/>
            <p:nvPr/>
          </p:nvSpPr>
          <p:spPr>
            <a:xfrm>
              <a:off x="-377271" y="1207007"/>
              <a:ext cx="1305465" cy="307777"/>
            </a:xfrm>
            <a:prstGeom prst="rect">
              <a:avLst/>
            </a:prstGeom>
            <a:solidFill>
              <a:schemeClr val="bg1"/>
            </a:solidFill>
            <a:ln>
              <a:solidFill>
                <a:schemeClr val="tx1"/>
              </a:solid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非居住者</a:t>
              </a:r>
              <a:endParaRPr kumimoji="1" lang="ja-JP" altLang="en-US" sz="1400" dirty="0">
                <a:latin typeface="HG丸ｺﾞｼｯｸM-PRO" panose="020F0600000000000000" pitchFamily="50" charset="-128"/>
                <a:ea typeface="HG丸ｺﾞｼｯｸM-PRO" panose="020F0600000000000000" pitchFamily="50" charset="-128"/>
              </a:endParaRPr>
            </a:p>
          </p:txBody>
        </p:sp>
      </p:grpSp>
      <p:sp>
        <p:nvSpPr>
          <p:cNvPr id="49" name="テキスト ボックス 48"/>
          <p:cNvSpPr txBox="1"/>
          <p:nvPr/>
        </p:nvSpPr>
        <p:spPr>
          <a:xfrm>
            <a:off x="166578" y="90152"/>
            <a:ext cx="3120455" cy="307777"/>
          </a:xfrm>
          <a:prstGeom prst="rect">
            <a:avLst/>
          </a:prstGeom>
          <a:noFill/>
        </p:spPr>
        <p:txBody>
          <a:bodyPr wrap="square" rtlCol="0">
            <a:spAutoFit/>
          </a:bodyPr>
          <a:lstStyle/>
          <a:p>
            <a:r>
              <a:rPr kumimoji="1" lang="ja-JP" altLang="en-US" sz="1400" u="sng" dirty="0" smtClean="0"/>
              <a:t>令和４年度税制改正の概要</a:t>
            </a:r>
            <a:endParaRPr kumimoji="1" lang="ja-JP" altLang="en-US" sz="1400" u="sng" dirty="0"/>
          </a:p>
        </p:txBody>
      </p:sp>
      <p:grpSp>
        <p:nvGrpSpPr>
          <p:cNvPr id="7" name="グループ化 6"/>
          <p:cNvGrpSpPr/>
          <p:nvPr/>
        </p:nvGrpSpPr>
        <p:grpSpPr>
          <a:xfrm>
            <a:off x="830469" y="583235"/>
            <a:ext cx="1792672" cy="2476257"/>
            <a:chOff x="860762" y="771205"/>
            <a:chExt cx="1792672" cy="2476257"/>
          </a:xfrm>
        </p:grpSpPr>
        <p:sp>
          <p:nvSpPr>
            <p:cNvPr id="17" name="テキスト ボックス 16"/>
            <p:cNvSpPr txBox="1"/>
            <p:nvPr/>
          </p:nvSpPr>
          <p:spPr>
            <a:xfrm>
              <a:off x="998897" y="771205"/>
              <a:ext cx="1565609" cy="307776"/>
            </a:xfrm>
            <a:prstGeom prst="rect">
              <a:avLst/>
            </a:prstGeom>
            <a:solidFill>
              <a:schemeClr val="bg1"/>
            </a:solidFill>
            <a:ln>
              <a:solidFill>
                <a:schemeClr val="tx1"/>
              </a:solid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輸出物品販売場</a:t>
              </a:r>
              <a:endParaRPr lang="en-US" altLang="ja-JP" sz="1400" dirty="0">
                <a:latin typeface="HG丸ｺﾞｼｯｸM-PRO" panose="020F0600000000000000" pitchFamily="50" charset="-128"/>
                <a:ea typeface="HG丸ｺﾞｼｯｸM-PRO" panose="020F0600000000000000" pitchFamily="50" charset="-128"/>
              </a:endParaRPr>
            </a:p>
          </p:txBody>
        </p:sp>
        <p:grpSp>
          <p:nvGrpSpPr>
            <p:cNvPr id="5" name="グループ化 4"/>
            <p:cNvGrpSpPr/>
            <p:nvPr/>
          </p:nvGrpSpPr>
          <p:grpSpPr>
            <a:xfrm>
              <a:off x="860762" y="1553409"/>
              <a:ext cx="1792672" cy="1694053"/>
              <a:chOff x="860762" y="1553409"/>
              <a:chExt cx="1792672" cy="1694053"/>
            </a:xfrm>
          </p:grpSpPr>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0762" y="1553409"/>
                <a:ext cx="1792672" cy="1694053"/>
              </a:xfrm>
              <a:prstGeom prst="rect">
                <a:avLst/>
              </a:prstGeom>
              <a:ln w="6350">
                <a:noFill/>
              </a:ln>
            </p:spPr>
          </p:pic>
          <p:sp>
            <p:nvSpPr>
              <p:cNvPr id="14" name="正方形/長方形 13"/>
              <p:cNvSpPr/>
              <p:nvPr/>
            </p:nvSpPr>
            <p:spPr>
              <a:xfrm>
                <a:off x="1200290" y="1553409"/>
                <a:ext cx="1153011" cy="353273"/>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889" tIns="33945" rIns="67889" bIns="33945" numCol="1" spcCol="0" rtlCol="0" fromWordArt="0" anchor="ctr" anchorCtr="0" forceAA="0" compatLnSpc="1">
                <a:prstTxWarp prst="textNoShape">
                  <a:avLst/>
                </a:prstTxWarp>
                <a:noAutofit/>
              </a:bodyPr>
              <a:lstStyle/>
              <a:p>
                <a:pPr algn="ctr"/>
                <a:endParaRPr lang="ja-JP" altLang="en-US" sz="1336">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1500675" y="1581394"/>
                <a:ext cx="609725" cy="307462"/>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店舗</a:t>
                </a:r>
                <a:endParaRPr kumimoji="1" lang="ja-JP" altLang="en-US" sz="1400" dirty="0">
                  <a:latin typeface="HG丸ｺﾞｼｯｸM-PRO" panose="020F0600000000000000" pitchFamily="50" charset="-128"/>
                  <a:ea typeface="HG丸ｺﾞｼｯｸM-PRO" panose="020F0600000000000000" pitchFamily="50" charset="-128"/>
                </a:endParaRPr>
              </a:p>
            </p:txBody>
          </p:sp>
        </p:grpSp>
      </p:grpSp>
      <p:pic>
        <p:nvPicPr>
          <p:cNvPr id="25" name="図 24"/>
          <p:cNvPicPr>
            <a:picLocks noChangeAspect="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228494" y="3533920"/>
            <a:ext cx="740110" cy="1444856"/>
          </a:xfrm>
          <a:prstGeom prst="rect">
            <a:avLst/>
          </a:prstGeom>
        </p:spPr>
      </p:pic>
      <p:grpSp>
        <p:nvGrpSpPr>
          <p:cNvPr id="27" name="グループ化 26"/>
          <p:cNvGrpSpPr/>
          <p:nvPr/>
        </p:nvGrpSpPr>
        <p:grpSpPr>
          <a:xfrm>
            <a:off x="3394982" y="1233724"/>
            <a:ext cx="2096050" cy="820159"/>
            <a:chOff x="6510406" y="4116644"/>
            <a:chExt cx="2096050" cy="820159"/>
          </a:xfrm>
        </p:grpSpPr>
        <p:sp>
          <p:nvSpPr>
            <p:cNvPr id="28" name="右矢印 27"/>
            <p:cNvSpPr/>
            <p:nvPr/>
          </p:nvSpPr>
          <p:spPr>
            <a:xfrm>
              <a:off x="6749602" y="4116644"/>
              <a:ext cx="1824270" cy="820159"/>
            </a:xfrm>
            <a:prstGeom prst="rightArrow">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6510406" y="4390176"/>
              <a:ext cx="2096050" cy="307777"/>
            </a:xfrm>
            <a:prstGeom prst="rect">
              <a:avLst/>
            </a:prstGeom>
            <a:noFill/>
            <a:ln>
              <a:no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一定</a:t>
              </a:r>
              <a:r>
                <a:rPr lang="ja-JP" altLang="en-US" sz="1400" dirty="0" smtClean="0">
                  <a:latin typeface="HG丸ｺﾞｼｯｸM-PRO" panose="020F0600000000000000" pitchFamily="50" charset="-128"/>
                  <a:ea typeface="HG丸ｺﾞｼｯｸM-PRO" panose="020F0600000000000000" pitchFamily="50" charset="-128"/>
                </a:rPr>
                <a:t>の方法で販売</a:t>
              </a:r>
              <a:endParaRPr kumimoji="1" lang="ja-JP" altLang="en-US" sz="1400" dirty="0">
                <a:latin typeface="HG丸ｺﾞｼｯｸM-PRO" panose="020F0600000000000000" pitchFamily="50" charset="-128"/>
                <a:ea typeface="HG丸ｺﾞｼｯｸM-PRO" panose="020F0600000000000000" pitchFamily="50" charset="-128"/>
              </a:endParaRPr>
            </a:p>
          </p:txBody>
        </p:sp>
      </p:grpSp>
      <p:grpSp>
        <p:nvGrpSpPr>
          <p:cNvPr id="3" name="グループ化 2"/>
          <p:cNvGrpSpPr/>
          <p:nvPr/>
        </p:nvGrpSpPr>
        <p:grpSpPr>
          <a:xfrm>
            <a:off x="6390896" y="5989906"/>
            <a:ext cx="3437317" cy="616564"/>
            <a:chOff x="5255701" y="4474993"/>
            <a:chExt cx="4910699" cy="1140379"/>
          </a:xfrm>
        </p:grpSpPr>
        <p:pic>
          <p:nvPicPr>
            <p:cNvPr id="37" name="図 36"/>
            <p:cNvPicPr>
              <a:picLocks noChangeAspect="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5255701" y="4474993"/>
              <a:ext cx="1224077" cy="1140379"/>
            </a:xfrm>
            <a:prstGeom prst="rect">
              <a:avLst/>
            </a:prstGeom>
            <a:ln w="6350">
              <a:noFill/>
            </a:ln>
          </p:spPr>
        </p:pic>
        <p:pic>
          <p:nvPicPr>
            <p:cNvPr id="38" name="図 37"/>
            <p:cNvPicPr>
              <a:picLocks noChangeAspect="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6167954" y="4474993"/>
              <a:ext cx="1224077" cy="1140379"/>
            </a:xfrm>
            <a:prstGeom prst="rect">
              <a:avLst/>
            </a:prstGeom>
            <a:ln w="6350">
              <a:noFill/>
            </a:ln>
          </p:spPr>
        </p:pic>
        <p:pic>
          <p:nvPicPr>
            <p:cNvPr id="40" name="図 39"/>
            <p:cNvPicPr>
              <a:picLocks noChangeAspect="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7080207" y="4474993"/>
              <a:ext cx="1224077" cy="1140379"/>
            </a:xfrm>
            <a:prstGeom prst="rect">
              <a:avLst/>
            </a:prstGeom>
            <a:ln w="6350">
              <a:noFill/>
            </a:ln>
          </p:spPr>
        </p:pic>
        <p:pic>
          <p:nvPicPr>
            <p:cNvPr id="41" name="図 40"/>
            <p:cNvPicPr>
              <a:picLocks noChangeAspect="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7992460" y="4474993"/>
              <a:ext cx="1224077" cy="1140379"/>
            </a:xfrm>
            <a:prstGeom prst="rect">
              <a:avLst/>
            </a:prstGeom>
            <a:ln w="6350">
              <a:noFill/>
            </a:ln>
          </p:spPr>
        </p:pic>
        <p:pic>
          <p:nvPicPr>
            <p:cNvPr id="42" name="図 41"/>
            <p:cNvPicPr>
              <a:picLocks noChangeAspect="1"/>
            </p:cNvPicPr>
            <p:nvPr/>
          </p:nvPicPr>
          <p:blipFill>
            <a:blip r:embed="rId5"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8942323" y="4474993"/>
              <a:ext cx="1224077" cy="1140379"/>
            </a:xfrm>
            <a:prstGeom prst="rect">
              <a:avLst/>
            </a:prstGeom>
            <a:ln w="6350">
              <a:noFill/>
            </a:ln>
          </p:spPr>
        </p:pic>
      </p:grpSp>
      <p:sp>
        <p:nvSpPr>
          <p:cNvPr id="43" name="テキスト ボックス 42"/>
          <p:cNvSpPr txBox="1"/>
          <p:nvPr/>
        </p:nvSpPr>
        <p:spPr>
          <a:xfrm>
            <a:off x="1335724" y="3615691"/>
            <a:ext cx="8289040" cy="584775"/>
          </a:xfrm>
          <a:prstGeom prst="rect">
            <a:avLst/>
          </a:prstGeom>
          <a:noFill/>
        </p:spPr>
        <p:txBody>
          <a:bodyPr wrap="square" rtlCol="0">
            <a:spAutoFit/>
          </a:bodyPr>
          <a:lstStyle/>
          <a:p>
            <a:r>
              <a:rPr lang="ja-JP" altLang="en-US" sz="1600" dirty="0" smtClean="0">
                <a:latin typeface="HG丸ｺﾞｼｯｸM-PRO" panose="020F0600000000000000" pitchFamily="50" charset="-128"/>
                <a:ea typeface="HG丸ｺﾞｼｯｸM-PRO" panose="020F0600000000000000" pitchFamily="50" charset="-128"/>
              </a:rPr>
              <a:t>・　</a:t>
            </a:r>
            <a:r>
              <a:rPr kumimoji="1" lang="ja-JP" altLang="en-US" sz="1600" dirty="0" smtClean="0">
                <a:latin typeface="HG丸ｺﾞｼｯｸM-PRO" panose="020F0600000000000000" pitchFamily="50" charset="-128"/>
                <a:ea typeface="HG丸ｺﾞｼｯｸM-PRO" panose="020F0600000000000000" pitchFamily="50" charset="-128"/>
              </a:rPr>
              <a:t>非居住者の判定において、在留資格によっては、海外に在住している</a:t>
            </a:r>
            <a:r>
              <a:rPr lang="ja-JP" altLang="en-US" sz="1600" dirty="0">
                <a:latin typeface="HG丸ｺﾞｼｯｸM-PRO" panose="020F0600000000000000" pitchFamily="50" charset="-128"/>
                <a:ea typeface="HG丸ｺﾞｼｯｸM-PRO" panose="020F0600000000000000" pitchFamily="50" charset="-128"/>
              </a:rPr>
              <a:t>こと</a:t>
            </a:r>
            <a:r>
              <a:rPr kumimoji="1" lang="ja-JP" altLang="en-US" sz="1600" dirty="0" smtClean="0">
                <a:latin typeface="HG丸ｺﾞｼｯｸM-PRO" panose="020F0600000000000000" pitchFamily="50" charset="-128"/>
                <a:ea typeface="HG丸ｺﾞｼｯｸM-PRO" panose="020F0600000000000000" pitchFamily="50" charset="-128"/>
              </a:rPr>
              <a:t>や日本で</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kumimoji="1" lang="ja-JP" altLang="en-US" sz="1600" dirty="0" smtClean="0">
                <a:latin typeface="HG丸ｺﾞｼｯｸM-PRO" panose="020F0600000000000000" pitchFamily="50" charset="-128"/>
                <a:ea typeface="HG丸ｺﾞｼｯｸM-PRO" panose="020F0600000000000000" pitchFamily="50" charset="-128"/>
              </a:rPr>
              <a:t>就労していないことの確認ができる書類などを求めなければならないなど手続が煩雑。</a:t>
            </a:r>
            <a:endParaRPr kumimoji="1" lang="en-US" altLang="ja-JP" sz="1600" dirty="0" smtClean="0">
              <a:latin typeface="HG丸ｺﾞｼｯｸM-PRO" panose="020F0600000000000000" pitchFamily="50" charset="-128"/>
              <a:ea typeface="HG丸ｺﾞｼｯｸM-PRO" panose="020F0600000000000000" pitchFamily="50" charset="-128"/>
            </a:endParaRPr>
          </a:p>
        </p:txBody>
      </p:sp>
      <p:pic>
        <p:nvPicPr>
          <p:cNvPr id="46" name="図 4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05385" y="5317454"/>
            <a:ext cx="1389219" cy="1312795"/>
          </a:xfrm>
          <a:prstGeom prst="rect">
            <a:avLst/>
          </a:prstGeom>
          <a:ln w="6350">
            <a:noFill/>
          </a:ln>
        </p:spPr>
      </p:pic>
      <p:sp>
        <p:nvSpPr>
          <p:cNvPr id="47" name="正方形/長方形 46"/>
          <p:cNvSpPr/>
          <p:nvPr/>
        </p:nvSpPr>
        <p:spPr>
          <a:xfrm>
            <a:off x="3194748" y="5289469"/>
            <a:ext cx="1153011" cy="353273"/>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889" tIns="33945" rIns="67889" bIns="33945" numCol="1" spcCol="0" rtlCol="0" fromWordArt="0" anchor="ctr" anchorCtr="0" forceAA="0" compatLnSpc="1">
            <a:prstTxWarp prst="textNoShape">
              <a:avLst/>
            </a:prstTxWarp>
            <a:noAutofit/>
          </a:bodyPr>
          <a:lstStyle/>
          <a:p>
            <a:pPr algn="ctr"/>
            <a:endParaRPr lang="ja-JP" altLang="en-US" sz="1336"/>
          </a:p>
        </p:txBody>
      </p:sp>
      <p:sp>
        <p:nvSpPr>
          <p:cNvPr id="48" name="テキスト ボックス 47"/>
          <p:cNvSpPr txBox="1"/>
          <p:nvPr/>
        </p:nvSpPr>
        <p:spPr>
          <a:xfrm>
            <a:off x="3495133" y="5317454"/>
            <a:ext cx="609725" cy="307462"/>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店舗</a:t>
            </a:r>
            <a:endParaRPr kumimoji="1" lang="ja-JP" altLang="en-US" sz="1400" dirty="0">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6532208" y="5317454"/>
            <a:ext cx="3052095" cy="527575"/>
            <a:chOff x="6532208" y="5317454"/>
            <a:chExt cx="3052095" cy="527575"/>
          </a:xfrm>
        </p:grpSpPr>
        <p:sp>
          <p:nvSpPr>
            <p:cNvPr id="44" name="星 32 43"/>
            <p:cNvSpPr/>
            <p:nvPr/>
          </p:nvSpPr>
          <p:spPr>
            <a:xfrm>
              <a:off x="6532208" y="5317454"/>
              <a:ext cx="3052095" cy="527575"/>
            </a:xfrm>
            <a:prstGeom prst="star32">
              <a:avLst>
                <a:gd name="adj" fmla="val 39941"/>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51" name="テキスト ボックス 50"/>
            <p:cNvSpPr txBox="1"/>
            <p:nvPr/>
          </p:nvSpPr>
          <p:spPr>
            <a:xfrm>
              <a:off x="7010230" y="5417838"/>
              <a:ext cx="2096050" cy="307777"/>
            </a:xfrm>
            <a:prstGeom prst="rect">
              <a:avLst/>
            </a:prstGeom>
            <a:noFill/>
            <a:ln>
              <a:noFill/>
            </a:ln>
          </p:spPr>
          <p:txBody>
            <a:bodyPr wrap="square" rtlCol="0">
              <a:spAutoFit/>
            </a:bodyPr>
            <a:lstStyle/>
            <a:p>
              <a:pPr algn="ctr"/>
              <a:r>
                <a:rPr lang="ja-JP" altLang="en-US" sz="1400" dirty="0" smtClean="0">
                  <a:latin typeface="HG丸ｺﾞｼｯｸM-PRO" panose="020F0600000000000000" pitchFamily="50" charset="-128"/>
                  <a:ea typeface="HG丸ｺﾞｼｯｸM-PRO" panose="020F0600000000000000" pitchFamily="50" charset="-128"/>
                </a:rPr>
                <a:t>行列発生</a:t>
              </a:r>
              <a:endParaRPr kumimoji="1" lang="ja-JP" altLang="en-US" sz="1400" dirty="0">
                <a:latin typeface="HG丸ｺﾞｼｯｸM-PRO" panose="020F0600000000000000" pitchFamily="50" charset="-128"/>
                <a:ea typeface="HG丸ｺﾞｼｯｸM-PRO" panose="020F0600000000000000" pitchFamily="50" charset="-128"/>
              </a:endParaRPr>
            </a:p>
          </p:txBody>
        </p:sp>
      </p:grpSp>
      <p:pic>
        <p:nvPicPr>
          <p:cNvPr id="53" name="図 52"/>
          <p:cNvPicPr>
            <a:picLocks noChangeAspect="1"/>
          </p:cNvPicPr>
          <p:nvPr/>
        </p:nvPicPr>
        <p:blipFill>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498719" y="5433894"/>
            <a:ext cx="1682037" cy="1224340"/>
          </a:xfrm>
          <a:prstGeom prst="rect">
            <a:avLst/>
          </a:prstGeom>
          <a:ln w="6350">
            <a:noFill/>
          </a:ln>
        </p:spPr>
      </p:pic>
      <p:sp>
        <p:nvSpPr>
          <p:cNvPr id="30" name="スライド番号プレースホルダ 3"/>
          <p:cNvSpPr txBox="1">
            <a:spLocks/>
          </p:cNvSpPr>
          <p:nvPr/>
        </p:nvSpPr>
        <p:spPr>
          <a:xfrm>
            <a:off x="7770813" y="6654800"/>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900" kern="1200">
                <a:solidFill>
                  <a:schemeClr val="tx1">
                    <a:tint val="75000"/>
                  </a:schemeClr>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a:defRPr/>
            </a:pPr>
            <a:r>
              <a:rPr lang="en-US" altLang="ja-JP" dirty="0" smtClean="0"/>
              <a:t>5</a:t>
            </a:r>
            <a:endParaRPr lang="ja-JP" altLang="en-US" dirty="0"/>
          </a:p>
        </p:txBody>
      </p:sp>
      <p:sp>
        <p:nvSpPr>
          <p:cNvPr id="31" name="テキスト ボックス 30"/>
          <p:cNvSpPr txBox="1"/>
          <p:nvPr/>
        </p:nvSpPr>
        <p:spPr>
          <a:xfrm>
            <a:off x="1335724" y="4200466"/>
            <a:ext cx="8374946" cy="584775"/>
          </a:xfrm>
          <a:prstGeom prst="rect">
            <a:avLst/>
          </a:prstGeom>
          <a:noFill/>
        </p:spPr>
        <p:txBody>
          <a:bodyPr wrap="square" rtlCol="0">
            <a:spAutoFit/>
          </a:bodyPr>
          <a:lstStyle/>
          <a:p>
            <a:pPr algn="dist"/>
            <a:r>
              <a:rPr lang="ja-JP" altLang="en-US" sz="1600" dirty="0" smtClean="0">
                <a:latin typeface="HG丸ｺﾞｼｯｸM-PRO" panose="020F0600000000000000" pitchFamily="50" charset="-128"/>
                <a:ea typeface="HG丸ｺﾞｼｯｸM-PRO" panose="020F0600000000000000" pitchFamily="50" charset="-128"/>
              </a:rPr>
              <a:t>・　手続が煩雑で、「長い待ち行列ができる。」、「お店によって対応が異なる。」</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など、顧客満足度の低下につながる。</a:t>
            </a:r>
            <a:endParaRPr kumimoji="1" lang="ja-JP" altLang="en-US"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7624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100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1100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par>
                          <p:cTn id="11" fill="hold">
                            <p:stCondLst>
                              <p:cond delay="11500"/>
                            </p:stCondLst>
                            <p:childTnLst>
                              <p:par>
                                <p:cTn id="12" presetID="22" presetClass="entr" presetSubtype="8" fill="hold" grpId="0" nodeType="afterEffect">
                                  <p:stCondLst>
                                    <p:cond delay="750"/>
                                  </p:stCondLst>
                                  <p:childTnLst>
                                    <p:set>
                                      <p:cBhvr>
                                        <p:cTn id="13" dur="1" fill="hold">
                                          <p:stCondLst>
                                            <p:cond delay="0"/>
                                          </p:stCondLst>
                                        </p:cTn>
                                        <p:tgtEl>
                                          <p:spTgt spid="43"/>
                                        </p:tgtEl>
                                        <p:attrNameLst>
                                          <p:attrName>style.visibility</p:attrName>
                                        </p:attrNameLst>
                                      </p:cBhvr>
                                      <p:to>
                                        <p:strVal val="visible"/>
                                      </p:to>
                                    </p:set>
                                    <p:animEffect transition="in" filter="wipe(left)">
                                      <p:cBhvr>
                                        <p:cTn id="14" dur="3500"/>
                                        <p:tgtEl>
                                          <p:spTgt spid="43"/>
                                        </p:tgtEl>
                                      </p:cBhvr>
                                    </p:animEffect>
                                  </p:childTnLst>
                                </p:cTn>
                              </p:par>
                            </p:childTnLst>
                          </p:cTn>
                        </p:par>
                        <p:par>
                          <p:cTn id="15" fill="hold">
                            <p:stCondLst>
                              <p:cond delay="15750"/>
                            </p:stCondLst>
                            <p:childTnLst>
                              <p:par>
                                <p:cTn id="16" presetID="22" presetClass="entr" presetSubtype="8" fill="hold" grpId="0" nodeType="afterEffect">
                                  <p:stCondLst>
                                    <p:cond delay="13000"/>
                                  </p:stCondLst>
                                  <p:childTnLst>
                                    <p:set>
                                      <p:cBhvr>
                                        <p:cTn id="17" dur="1" fill="hold">
                                          <p:stCondLst>
                                            <p:cond delay="0"/>
                                          </p:stCondLst>
                                        </p:cTn>
                                        <p:tgtEl>
                                          <p:spTgt spid="31"/>
                                        </p:tgtEl>
                                        <p:attrNameLst>
                                          <p:attrName>style.visibility</p:attrName>
                                        </p:attrNameLst>
                                      </p:cBhvr>
                                      <p:to>
                                        <p:strVal val="visible"/>
                                      </p:to>
                                    </p:set>
                                    <p:animEffect transition="in" filter="wipe(left)">
                                      <p:cBhvr>
                                        <p:cTn id="18" dur="3000"/>
                                        <p:tgtEl>
                                          <p:spTgt spid="31"/>
                                        </p:tgtEl>
                                      </p:cBhvr>
                                    </p:animEffect>
                                  </p:childTnLst>
                                </p:cTn>
                              </p:par>
                            </p:childTnLst>
                          </p:cTn>
                        </p:par>
                        <p:par>
                          <p:cTn id="19" fill="hold">
                            <p:stCondLst>
                              <p:cond delay="31750"/>
                            </p:stCondLst>
                            <p:childTnLst>
                              <p:par>
                                <p:cTn id="20" presetID="22" presetClass="entr" presetSubtype="8" fill="hold" nodeType="afterEffect">
                                  <p:stCondLst>
                                    <p:cond delay="250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250"/>
                                        <p:tgtEl>
                                          <p:spTgt spid="3"/>
                                        </p:tgtEl>
                                      </p:cBhvr>
                                    </p:animEffect>
                                  </p:childTnLst>
                                </p:cTn>
                              </p:par>
                            </p:childTnLst>
                          </p:cTn>
                        </p:par>
                        <p:par>
                          <p:cTn id="23" fill="hold">
                            <p:stCondLst>
                              <p:cond delay="39500"/>
                            </p:stCondLst>
                            <p:childTnLst>
                              <p:par>
                                <p:cTn id="24" presetID="10" presetClass="entr" presetSubtype="0" fill="hold" nodeType="afterEffect">
                                  <p:stCondLst>
                                    <p:cond delay="100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3"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grpSp>
        <p:nvGrpSpPr>
          <p:cNvPr id="16" name="グループ化 15"/>
          <p:cNvGrpSpPr/>
          <p:nvPr/>
        </p:nvGrpSpPr>
        <p:grpSpPr>
          <a:xfrm>
            <a:off x="8288471" y="74703"/>
            <a:ext cx="1305465" cy="1611226"/>
            <a:chOff x="380312" y="2891368"/>
            <a:chExt cx="1305465" cy="1611226"/>
          </a:xfrm>
        </p:grpSpPr>
        <p:pic>
          <p:nvPicPr>
            <p:cNvPr id="6" name="図 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21005" y="3362215"/>
              <a:ext cx="1224077" cy="1140379"/>
            </a:xfrm>
            <a:prstGeom prst="rect">
              <a:avLst/>
            </a:prstGeom>
            <a:ln w="6350">
              <a:noFill/>
            </a:ln>
          </p:spPr>
        </p:pic>
        <p:sp>
          <p:nvSpPr>
            <p:cNvPr id="15" name="テキスト ボックス 14"/>
            <p:cNvSpPr txBox="1"/>
            <p:nvPr/>
          </p:nvSpPr>
          <p:spPr>
            <a:xfrm>
              <a:off x="380312" y="2891368"/>
              <a:ext cx="1305465" cy="307777"/>
            </a:xfrm>
            <a:prstGeom prst="rect">
              <a:avLst/>
            </a:prstGeom>
            <a:solidFill>
              <a:schemeClr val="bg1"/>
            </a:solidFill>
            <a:ln>
              <a:solidFill>
                <a:schemeClr val="tx1"/>
              </a:solid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非居住者</a:t>
              </a:r>
              <a:endParaRPr kumimoji="1" lang="ja-JP" altLang="en-US" sz="1400" dirty="0">
                <a:latin typeface="HG丸ｺﾞｼｯｸM-PRO" panose="020F0600000000000000" pitchFamily="50" charset="-128"/>
                <a:ea typeface="HG丸ｺﾞｼｯｸM-PRO" panose="020F0600000000000000" pitchFamily="50" charset="-128"/>
              </a:endParaRPr>
            </a:p>
          </p:txBody>
        </p:sp>
      </p:grpSp>
      <p:sp>
        <p:nvSpPr>
          <p:cNvPr id="49" name="テキスト ボックス 48"/>
          <p:cNvSpPr txBox="1"/>
          <p:nvPr/>
        </p:nvSpPr>
        <p:spPr>
          <a:xfrm>
            <a:off x="166578" y="90152"/>
            <a:ext cx="3120455" cy="307777"/>
          </a:xfrm>
          <a:prstGeom prst="rect">
            <a:avLst/>
          </a:prstGeom>
          <a:noFill/>
        </p:spPr>
        <p:txBody>
          <a:bodyPr wrap="square" rtlCol="0">
            <a:spAutoFit/>
          </a:bodyPr>
          <a:lstStyle/>
          <a:p>
            <a:r>
              <a:rPr kumimoji="1" lang="ja-JP" altLang="en-US" sz="1400" u="sng" dirty="0" smtClean="0"/>
              <a:t>令和４年度税制改正の概要</a:t>
            </a:r>
            <a:endParaRPr kumimoji="1" lang="ja-JP" altLang="en-US" sz="1400" u="sng" dirty="0"/>
          </a:p>
        </p:txBody>
      </p:sp>
      <p:sp>
        <p:nvSpPr>
          <p:cNvPr id="40" name="角丸四角形 39"/>
          <p:cNvSpPr/>
          <p:nvPr/>
        </p:nvSpPr>
        <p:spPr>
          <a:xfrm>
            <a:off x="89305" y="1734896"/>
            <a:ext cx="9633396" cy="1648283"/>
          </a:xfrm>
          <a:prstGeom prst="roundRect">
            <a:avLst>
              <a:gd name="adj" fmla="val 6540"/>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152850" y="1813520"/>
            <a:ext cx="9661636" cy="1569660"/>
          </a:xfrm>
          <a:prstGeom prst="rect">
            <a:avLst/>
          </a:prstGeom>
          <a:noFill/>
        </p:spPr>
        <p:txBody>
          <a:bodyPr wrap="square" rtlCol="0">
            <a:spAutoFit/>
          </a:bodyPr>
          <a:lstStyle/>
          <a:p>
            <a:r>
              <a:rPr lang="ja-JP" altLang="en-US" sz="1600" dirty="0" smtClean="0">
                <a:latin typeface="+mn-ea"/>
              </a:rPr>
              <a:t>第八条　輸出</a:t>
            </a:r>
            <a:r>
              <a:rPr lang="ja-JP" altLang="en-US" sz="1600" dirty="0">
                <a:latin typeface="+mn-ea"/>
              </a:rPr>
              <a:t>物品販売場を経営する事業者が</a:t>
            </a:r>
            <a:r>
              <a:rPr lang="ja-JP" altLang="en-US" sz="1600" dirty="0" smtClean="0">
                <a:latin typeface="+mn-ea"/>
              </a:rPr>
              <a:t>、外国為替及び外国貿易法（昭和二十四年法律第二百二十八</a:t>
            </a:r>
            <a:endParaRPr lang="en-US" altLang="ja-JP" sz="1600" dirty="0" smtClean="0">
              <a:latin typeface="+mn-ea"/>
            </a:endParaRPr>
          </a:p>
          <a:p>
            <a:r>
              <a:rPr lang="ja-JP" altLang="en-US" sz="1600" dirty="0">
                <a:latin typeface="+mn-ea"/>
              </a:rPr>
              <a:t>　</a:t>
            </a:r>
            <a:r>
              <a:rPr lang="ja-JP" altLang="en-US" sz="1600" dirty="0" smtClean="0">
                <a:latin typeface="+mn-ea"/>
              </a:rPr>
              <a:t>号）第六条第一項第六号（定義）に規定する非居住者（以下この条において「非居住者」という。）に対し、政令</a:t>
            </a:r>
            <a:endParaRPr lang="en-US" altLang="ja-JP" sz="1600" dirty="0" smtClean="0">
              <a:latin typeface="+mn-ea"/>
            </a:endParaRPr>
          </a:p>
          <a:p>
            <a:r>
              <a:rPr lang="ja-JP" altLang="en-US" sz="1600" dirty="0" smtClean="0">
                <a:latin typeface="+mn-ea"/>
              </a:rPr>
              <a:t>　で定める物品で輸出するため政令で定める方法により購入されるものの譲渡（第六条第一項の規定</a:t>
            </a:r>
            <a:r>
              <a:rPr lang="ja-JP" altLang="en-US" sz="1600" dirty="0">
                <a:latin typeface="+mn-ea"/>
              </a:rPr>
              <a:t>により</a:t>
            </a:r>
            <a:r>
              <a:rPr lang="ja-JP" altLang="en-US" sz="1600" dirty="0" smtClean="0">
                <a:latin typeface="+mn-ea"/>
              </a:rPr>
              <a:t>消</a:t>
            </a:r>
            <a:endParaRPr lang="en-US" altLang="ja-JP" sz="1600" dirty="0" smtClean="0">
              <a:latin typeface="+mn-ea"/>
            </a:endParaRPr>
          </a:p>
          <a:p>
            <a:r>
              <a:rPr lang="ja-JP" altLang="en-US" sz="1600" dirty="0">
                <a:latin typeface="+mn-ea"/>
              </a:rPr>
              <a:t>　</a:t>
            </a:r>
            <a:r>
              <a:rPr lang="ja-JP" altLang="en-US" sz="1600" dirty="0" smtClean="0">
                <a:latin typeface="+mn-ea"/>
              </a:rPr>
              <a:t>費</a:t>
            </a:r>
            <a:r>
              <a:rPr lang="ja-JP" altLang="en-US" sz="1600" dirty="0">
                <a:latin typeface="+mn-ea"/>
              </a:rPr>
              <a:t>税を課さないこととされるものを除く。）を行</a:t>
            </a:r>
            <a:r>
              <a:rPr lang="ja-JP" altLang="en-US" sz="1600" dirty="0" err="1">
                <a:latin typeface="+mn-ea"/>
              </a:rPr>
              <a:t>つた</a:t>
            </a:r>
            <a:r>
              <a:rPr lang="ja-JP" altLang="en-US" sz="1600" dirty="0">
                <a:latin typeface="+mn-ea"/>
              </a:rPr>
              <a:t>場合（政令で定める場合にあつては、当該</a:t>
            </a:r>
            <a:r>
              <a:rPr lang="ja-JP" altLang="en-US" sz="1600" dirty="0" smtClean="0">
                <a:latin typeface="+mn-ea"/>
              </a:rPr>
              <a:t>物品の</a:t>
            </a:r>
            <a:r>
              <a:rPr lang="ja-JP" altLang="en-US" sz="1600" dirty="0">
                <a:latin typeface="+mn-ea"/>
              </a:rPr>
              <a:t>譲渡に</a:t>
            </a:r>
            <a:r>
              <a:rPr lang="ja-JP" altLang="en-US" sz="1600" dirty="0" smtClean="0">
                <a:latin typeface="+mn-ea"/>
              </a:rPr>
              <a:t>係</a:t>
            </a:r>
            <a:endParaRPr lang="en-US" altLang="ja-JP" sz="1600" dirty="0" smtClean="0">
              <a:latin typeface="+mn-ea"/>
            </a:endParaRPr>
          </a:p>
          <a:p>
            <a:r>
              <a:rPr lang="ja-JP" altLang="en-US" sz="1600" dirty="0">
                <a:latin typeface="+mn-ea"/>
              </a:rPr>
              <a:t>　</a:t>
            </a:r>
            <a:r>
              <a:rPr lang="ja-JP" altLang="en-US" sz="1600" dirty="0" err="1" smtClean="0">
                <a:latin typeface="+mn-ea"/>
              </a:rPr>
              <a:t>る</a:t>
            </a:r>
            <a:r>
              <a:rPr lang="ja-JP" altLang="en-US" sz="1600" dirty="0">
                <a:latin typeface="+mn-ea"/>
              </a:rPr>
              <a:t>第二十八条第一項に規定する対価の額の合計額が政令で定める金額以上となるときに限る。</a:t>
            </a:r>
            <a:r>
              <a:rPr lang="ja-JP" altLang="en-US" sz="1600" dirty="0" smtClean="0">
                <a:latin typeface="+mn-ea"/>
              </a:rPr>
              <a:t>）には</a:t>
            </a:r>
            <a:r>
              <a:rPr lang="ja-JP" altLang="en-US" sz="1600" dirty="0">
                <a:latin typeface="+mn-ea"/>
              </a:rPr>
              <a:t>、</a:t>
            </a:r>
            <a:r>
              <a:rPr lang="ja-JP" altLang="en-US" sz="1600" dirty="0" smtClean="0">
                <a:latin typeface="+mn-ea"/>
              </a:rPr>
              <a:t>当該</a:t>
            </a:r>
            <a:endParaRPr lang="en-US" altLang="ja-JP" sz="1600" dirty="0" smtClean="0">
              <a:latin typeface="+mn-ea"/>
            </a:endParaRPr>
          </a:p>
          <a:p>
            <a:r>
              <a:rPr lang="ja-JP" altLang="en-US" sz="1600" dirty="0">
                <a:latin typeface="+mn-ea"/>
              </a:rPr>
              <a:t>　</a:t>
            </a:r>
            <a:r>
              <a:rPr lang="ja-JP" altLang="en-US" sz="1600" dirty="0" smtClean="0">
                <a:latin typeface="+mn-ea"/>
              </a:rPr>
              <a:t>物品</a:t>
            </a:r>
            <a:r>
              <a:rPr lang="ja-JP" altLang="en-US" sz="1600" dirty="0">
                <a:latin typeface="+mn-ea"/>
              </a:rPr>
              <a:t>の譲渡については、消費税を免除する。</a:t>
            </a:r>
            <a:endParaRPr kumimoji="1" lang="ja-JP" altLang="en-US" sz="1600" dirty="0">
              <a:latin typeface="+mn-ea"/>
            </a:endParaRPr>
          </a:p>
        </p:txBody>
      </p:sp>
      <p:grpSp>
        <p:nvGrpSpPr>
          <p:cNvPr id="35" name="グループ化 34"/>
          <p:cNvGrpSpPr/>
          <p:nvPr/>
        </p:nvGrpSpPr>
        <p:grpSpPr>
          <a:xfrm>
            <a:off x="89305" y="1409321"/>
            <a:ext cx="1142955" cy="408599"/>
            <a:chOff x="355307" y="269142"/>
            <a:chExt cx="708070" cy="408599"/>
          </a:xfrm>
        </p:grpSpPr>
        <p:sp>
          <p:nvSpPr>
            <p:cNvPr id="36" name="角丸四角形 35"/>
            <p:cNvSpPr/>
            <p:nvPr/>
          </p:nvSpPr>
          <p:spPr>
            <a:xfrm>
              <a:off x="355307" y="269142"/>
              <a:ext cx="620305" cy="408599"/>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388827" y="304165"/>
              <a:ext cx="674550" cy="338554"/>
            </a:xfrm>
            <a:prstGeom prst="rect">
              <a:avLst/>
            </a:prstGeom>
            <a:noFill/>
          </p:spPr>
          <p:txBody>
            <a:bodyPr wrap="square" rtlCol="0">
              <a:spAutoFit/>
            </a:bodyPr>
            <a:lstStyle/>
            <a:p>
              <a:r>
                <a:rPr lang="ja-JP" altLang="en-US" sz="1600" dirty="0"/>
                <a:t>改正前</a:t>
              </a:r>
              <a:endParaRPr lang="en-US" altLang="ja-JP" sz="1600" dirty="0" smtClean="0"/>
            </a:p>
          </p:txBody>
        </p:sp>
      </p:grpSp>
      <p:sp>
        <p:nvSpPr>
          <p:cNvPr id="14" name="角丸四角形 13"/>
          <p:cNvSpPr/>
          <p:nvPr/>
        </p:nvSpPr>
        <p:spPr>
          <a:xfrm>
            <a:off x="89305" y="4236041"/>
            <a:ext cx="9633396" cy="2531689"/>
          </a:xfrm>
          <a:prstGeom prst="roundRect">
            <a:avLst>
              <a:gd name="adj" fmla="val 6540"/>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43412" y="4412161"/>
            <a:ext cx="9661636" cy="2308324"/>
          </a:xfrm>
          <a:prstGeom prst="rect">
            <a:avLst/>
          </a:prstGeom>
          <a:noFill/>
        </p:spPr>
        <p:txBody>
          <a:bodyPr wrap="square" rtlCol="0">
            <a:spAutoFit/>
          </a:bodyPr>
          <a:lstStyle/>
          <a:p>
            <a:r>
              <a:rPr lang="ja-JP" altLang="en-US" sz="1600" dirty="0" smtClean="0">
                <a:latin typeface="+mn-ea"/>
              </a:rPr>
              <a:t>第八条　輸出物品販売場を経営する事業者が、</a:t>
            </a:r>
            <a:r>
              <a:rPr lang="ja-JP" altLang="en-US" sz="1600" b="1" dirty="0" smtClean="0">
                <a:latin typeface="+mn-ea"/>
              </a:rPr>
              <a:t>免税購入対象者</a:t>
            </a:r>
            <a:r>
              <a:rPr lang="ja-JP" altLang="en-US" sz="1600" dirty="0" smtClean="0">
                <a:latin typeface="+mn-ea"/>
              </a:rPr>
              <a:t>（外国為替及び外国貿易法（昭和二十四年法</a:t>
            </a:r>
            <a:endParaRPr lang="en-US" altLang="ja-JP" sz="1600" dirty="0" smtClean="0">
              <a:latin typeface="+mn-ea"/>
            </a:endParaRPr>
          </a:p>
          <a:p>
            <a:r>
              <a:rPr lang="ja-JP" altLang="en-US" sz="1600" dirty="0">
                <a:latin typeface="+mn-ea"/>
              </a:rPr>
              <a:t>　</a:t>
            </a:r>
            <a:r>
              <a:rPr lang="ja-JP" altLang="en-US" sz="1600" dirty="0" smtClean="0">
                <a:latin typeface="+mn-ea"/>
              </a:rPr>
              <a:t>律第二百二十八号）第六条第一項第六号（定義）に規定する非居住者で</a:t>
            </a:r>
            <a:r>
              <a:rPr lang="ja-JP" altLang="en-US" sz="1600" dirty="0" err="1" smtClean="0">
                <a:latin typeface="+mn-ea"/>
              </a:rPr>
              <a:t>あつて</a:t>
            </a:r>
            <a:r>
              <a:rPr lang="ja-JP" altLang="en-US" sz="1600" dirty="0" smtClean="0">
                <a:latin typeface="+mn-ea"/>
              </a:rPr>
              <a:t>、出入国管理及び難民認定法</a:t>
            </a:r>
            <a:endParaRPr lang="en-US" altLang="ja-JP" sz="1600" dirty="0" smtClean="0">
              <a:latin typeface="+mn-ea"/>
            </a:endParaRPr>
          </a:p>
          <a:p>
            <a:r>
              <a:rPr lang="ja-JP" altLang="en-US" sz="1600" dirty="0">
                <a:latin typeface="+mn-ea"/>
              </a:rPr>
              <a:t>　</a:t>
            </a:r>
            <a:r>
              <a:rPr lang="ja-JP" altLang="en-US" sz="1600" dirty="0" smtClean="0">
                <a:latin typeface="+mn-ea"/>
              </a:rPr>
              <a:t>（昭和二十六年政令第三百十九号）第十四条から第十八条まで（上陸の許可）に規定する上陸の許可を受け</a:t>
            </a:r>
            <a:endParaRPr lang="en-US" altLang="ja-JP" sz="1600" dirty="0" smtClean="0">
              <a:latin typeface="+mn-ea"/>
            </a:endParaRPr>
          </a:p>
          <a:p>
            <a:r>
              <a:rPr lang="ja-JP" altLang="en-US" sz="1600" dirty="0">
                <a:latin typeface="+mn-ea"/>
              </a:rPr>
              <a:t>　</a:t>
            </a:r>
            <a:r>
              <a:rPr lang="ja-JP" altLang="en-US" sz="1600" dirty="0" err="1" smtClean="0">
                <a:latin typeface="+mn-ea"/>
              </a:rPr>
              <a:t>て</a:t>
            </a:r>
            <a:r>
              <a:rPr lang="ja-JP" altLang="en-US" sz="1600" dirty="0" smtClean="0">
                <a:latin typeface="+mn-ea"/>
              </a:rPr>
              <a:t>在留する者、同法別表第一の一の表の外交若しくは公用の在留資格又は同法別表第一の三の表の短期滞</a:t>
            </a:r>
            <a:endParaRPr lang="en-US" altLang="ja-JP" sz="1600" dirty="0" smtClean="0">
              <a:latin typeface="+mn-ea"/>
            </a:endParaRPr>
          </a:p>
          <a:p>
            <a:r>
              <a:rPr lang="ja-JP" altLang="en-US" sz="1600" dirty="0">
                <a:latin typeface="+mn-ea"/>
              </a:rPr>
              <a:t>　</a:t>
            </a:r>
            <a:r>
              <a:rPr lang="ja-JP" altLang="en-US" sz="1600" dirty="0" smtClean="0">
                <a:latin typeface="+mn-ea"/>
              </a:rPr>
              <a:t>在の在留資格をもつて在留する者その他政令で定める者をいう。以下この条において同じ。）に対し、政令で定</a:t>
            </a:r>
            <a:endParaRPr lang="en-US" altLang="ja-JP" sz="1600" dirty="0" smtClean="0">
              <a:latin typeface="+mn-ea"/>
            </a:endParaRPr>
          </a:p>
          <a:p>
            <a:r>
              <a:rPr lang="ja-JP" altLang="en-US" sz="1600" dirty="0">
                <a:latin typeface="+mn-ea"/>
              </a:rPr>
              <a:t>　</a:t>
            </a:r>
            <a:r>
              <a:rPr lang="ja-JP" altLang="en-US" sz="1600" dirty="0" err="1" smtClean="0">
                <a:latin typeface="+mn-ea"/>
              </a:rPr>
              <a:t>める</a:t>
            </a:r>
            <a:r>
              <a:rPr lang="ja-JP" altLang="en-US" sz="1600" dirty="0" smtClean="0">
                <a:latin typeface="+mn-ea"/>
              </a:rPr>
              <a:t>物品で輸出するため政令で定める方法により購入されるものの譲渡（第六条第一項の規定により消費税</a:t>
            </a:r>
            <a:endParaRPr lang="en-US" altLang="ja-JP" sz="1600" dirty="0" smtClean="0">
              <a:latin typeface="+mn-ea"/>
            </a:endParaRPr>
          </a:p>
          <a:p>
            <a:r>
              <a:rPr lang="ja-JP" altLang="en-US" sz="1600" dirty="0">
                <a:latin typeface="+mn-ea"/>
              </a:rPr>
              <a:t>　</a:t>
            </a:r>
            <a:r>
              <a:rPr lang="ja-JP" altLang="en-US" sz="1600" dirty="0" smtClean="0">
                <a:latin typeface="+mn-ea"/>
              </a:rPr>
              <a:t>を課さないこととされるものを除く。）を行つた場合（政令で定める場合にあつては、当該物品の譲渡に係る第</a:t>
            </a:r>
            <a:endParaRPr lang="en-US" altLang="ja-JP" sz="1600" dirty="0" smtClean="0">
              <a:latin typeface="+mn-ea"/>
            </a:endParaRPr>
          </a:p>
          <a:p>
            <a:r>
              <a:rPr lang="ja-JP" altLang="en-US" sz="1600" dirty="0">
                <a:latin typeface="+mn-ea"/>
              </a:rPr>
              <a:t>　</a:t>
            </a:r>
            <a:r>
              <a:rPr lang="ja-JP" altLang="en-US" sz="1600" dirty="0" smtClean="0">
                <a:latin typeface="+mn-ea"/>
              </a:rPr>
              <a:t>二十八条第一項に規定する対価の額の合計額が政令で定める金額以上となるときに限る。）には、当該物品</a:t>
            </a:r>
            <a:endParaRPr lang="en-US" altLang="ja-JP" sz="1600" dirty="0" smtClean="0">
              <a:latin typeface="+mn-ea"/>
            </a:endParaRPr>
          </a:p>
          <a:p>
            <a:r>
              <a:rPr lang="ja-JP" altLang="en-US" sz="1600" dirty="0">
                <a:latin typeface="+mn-ea"/>
              </a:rPr>
              <a:t>　</a:t>
            </a:r>
            <a:r>
              <a:rPr lang="ja-JP" altLang="en-US" sz="1600" dirty="0" smtClean="0">
                <a:latin typeface="+mn-ea"/>
              </a:rPr>
              <a:t>の譲渡については、消費税を免除する。</a:t>
            </a:r>
          </a:p>
        </p:txBody>
      </p:sp>
      <p:grpSp>
        <p:nvGrpSpPr>
          <p:cNvPr id="18" name="グループ化 17"/>
          <p:cNvGrpSpPr/>
          <p:nvPr/>
        </p:nvGrpSpPr>
        <p:grpSpPr>
          <a:xfrm>
            <a:off x="89305" y="3968539"/>
            <a:ext cx="1022933" cy="408599"/>
            <a:chOff x="355307" y="269142"/>
            <a:chExt cx="633715" cy="408599"/>
          </a:xfrm>
        </p:grpSpPr>
        <p:sp>
          <p:nvSpPr>
            <p:cNvPr id="20" name="角丸四角形 19"/>
            <p:cNvSpPr/>
            <p:nvPr/>
          </p:nvSpPr>
          <p:spPr>
            <a:xfrm>
              <a:off x="355307" y="269142"/>
              <a:ext cx="633715" cy="408599"/>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88827" y="304165"/>
              <a:ext cx="507000" cy="338554"/>
            </a:xfrm>
            <a:prstGeom prst="rect">
              <a:avLst/>
            </a:prstGeom>
            <a:noFill/>
          </p:spPr>
          <p:txBody>
            <a:bodyPr wrap="square" rtlCol="0">
              <a:spAutoFit/>
            </a:bodyPr>
            <a:lstStyle/>
            <a:p>
              <a:r>
                <a:rPr lang="ja-JP" altLang="en-US" sz="1600" b="1" dirty="0"/>
                <a:t>改正後</a:t>
              </a:r>
              <a:endParaRPr lang="en-US" altLang="ja-JP" sz="1600" b="1" dirty="0" smtClean="0"/>
            </a:p>
          </p:txBody>
        </p:sp>
      </p:grpSp>
      <p:sp>
        <p:nvSpPr>
          <p:cNvPr id="2" name="正方形/長方形 1"/>
          <p:cNvSpPr/>
          <p:nvPr/>
        </p:nvSpPr>
        <p:spPr>
          <a:xfrm>
            <a:off x="89305" y="559119"/>
            <a:ext cx="5139518" cy="638372"/>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rPr>
              <a:t>消費税法</a:t>
            </a:r>
            <a:r>
              <a:rPr lang="ja-JP" altLang="en-US" sz="1600" b="1" dirty="0" smtClean="0">
                <a:solidFill>
                  <a:schemeClr val="bg1"/>
                </a:solidFill>
              </a:rPr>
              <a:t>第８条</a:t>
            </a:r>
            <a:endParaRPr lang="en-US" altLang="ja-JP" sz="1600" b="1" dirty="0" smtClean="0">
              <a:solidFill>
                <a:schemeClr val="bg1"/>
              </a:solidFill>
            </a:endParaRPr>
          </a:p>
          <a:p>
            <a:r>
              <a:rPr lang="ja-JP" altLang="en-US" sz="1600" b="1" dirty="0" smtClean="0">
                <a:solidFill>
                  <a:schemeClr val="bg1"/>
                </a:solidFill>
              </a:rPr>
              <a:t>（</a:t>
            </a:r>
            <a:r>
              <a:rPr lang="ja-JP" altLang="en-US" sz="1600" b="1" dirty="0">
                <a:solidFill>
                  <a:schemeClr val="bg1"/>
                </a:solidFill>
              </a:rPr>
              <a:t>輸出物品販売場における輸出物品の譲渡に係る免税</a:t>
            </a:r>
            <a:r>
              <a:rPr lang="ja-JP" altLang="en-US" sz="1600" b="1" dirty="0" smtClean="0">
                <a:solidFill>
                  <a:schemeClr val="bg1"/>
                </a:solidFill>
              </a:rPr>
              <a:t>）</a:t>
            </a:r>
            <a:endParaRPr lang="ja-JP" altLang="en-US" sz="1600" b="1" dirty="0">
              <a:solidFill>
                <a:schemeClr val="bg1"/>
              </a:solidFill>
            </a:endParaRPr>
          </a:p>
        </p:txBody>
      </p:sp>
      <p:grpSp>
        <p:nvGrpSpPr>
          <p:cNvPr id="4" name="グループ化 3"/>
          <p:cNvGrpSpPr/>
          <p:nvPr/>
        </p:nvGrpSpPr>
        <p:grpSpPr>
          <a:xfrm>
            <a:off x="3279950" y="3581811"/>
            <a:ext cx="3268312" cy="516831"/>
            <a:chOff x="3279950" y="3581811"/>
            <a:chExt cx="3268312" cy="516831"/>
          </a:xfrm>
        </p:grpSpPr>
        <p:sp>
          <p:nvSpPr>
            <p:cNvPr id="3" name="下矢印 2"/>
            <p:cNvSpPr/>
            <p:nvPr/>
          </p:nvSpPr>
          <p:spPr>
            <a:xfrm>
              <a:off x="3279950" y="3581811"/>
              <a:ext cx="3268312" cy="516831"/>
            </a:xfrm>
            <a:prstGeom prst="downArrow">
              <a:avLst>
                <a:gd name="adj1" fmla="val 72067"/>
                <a:gd name="adj2" fmla="val 50000"/>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3967916" y="3582030"/>
              <a:ext cx="2175714" cy="338554"/>
            </a:xfrm>
            <a:prstGeom prst="rect">
              <a:avLst/>
            </a:prstGeom>
            <a:noFill/>
          </p:spPr>
          <p:txBody>
            <a:bodyPr wrap="square" rtlCol="0">
              <a:spAutoFit/>
            </a:bodyPr>
            <a:lstStyle/>
            <a:p>
              <a:r>
                <a:rPr lang="ja-JP" altLang="en-US" sz="1600" dirty="0" smtClean="0">
                  <a:latin typeface="HG丸ｺﾞｼｯｸM-PRO" panose="020F0600000000000000" pitchFamily="50" charset="-128"/>
                  <a:ea typeface="HG丸ｺﾞｼｯｸM-PRO" panose="020F0600000000000000" pitchFamily="50" charset="-128"/>
                </a:rPr>
                <a:t>令和４年度税制改正</a:t>
              </a:r>
              <a:endParaRPr lang="en-US" altLang="ja-JP" sz="1600" dirty="0" smtClean="0">
                <a:latin typeface="HG丸ｺﾞｼｯｸM-PRO" panose="020F0600000000000000" pitchFamily="50" charset="-128"/>
                <a:ea typeface="HG丸ｺﾞｼｯｸM-PRO" panose="020F0600000000000000" pitchFamily="50" charset="-128"/>
              </a:endParaRPr>
            </a:p>
          </p:txBody>
        </p:sp>
      </p:grpSp>
      <p:cxnSp>
        <p:nvCxnSpPr>
          <p:cNvPr id="5" name="直線コネクタ 4"/>
          <p:cNvCxnSpPr/>
          <p:nvPr/>
        </p:nvCxnSpPr>
        <p:spPr>
          <a:xfrm>
            <a:off x="4262907" y="2086378"/>
            <a:ext cx="5277455"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2" name="直線コネクタ 21"/>
          <p:cNvCxnSpPr/>
          <p:nvPr/>
        </p:nvCxnSpPr>
        <p:spPr>
          <a:xfrm>
            <a:off x="371341" y="2341809"/>
            <a:ext cx="4536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3" name="直線コネクタ 22"/>
          <p:cNvCxnSpPr/>
          <p:nvPr/>
        </p:nvCxnSpPr>
        <p:spPr>
          <a:xfrm>
            <a:off x="4262906" y="4698642"/>
            <a:ext cx="5364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4" name="直線コネクタ 23"/>
          <p:cNvCxnSpPr/>
          <p:nvPr/>
        </p:nvCxnSpPr>
        <p:spPr>
          <a:xfrm>
            <a:off x="358461" y="4943341"/>
            <a:ext cx="9288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5" name="直線コネクタ 24"/>
          <p:cNvCxnSpPr/>
          <p:nvPr/>
        </p:nvCxnSpPr>
        <p:spPr>
          <a:xfrm>
            <a:off x="358460" y="5188040"/>
            <a:ext cx="9324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6" name="直線コネクタ 25"/>
          <p:cNvCxnSpPr/>
          <p:nvPr/>
        </p:nvCxnSpPr>
        <p:spPr>
          <a:xfrm>
            <a:off x="358460" y="5417713"/>
            <a:ext cx="9324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7" name="直線コネクタ 26"/>
          <p:cNvCxnSpPr/>
          <p:nvPr/>
        </p:nvCxnSpPr>
        <p:spPr>
          <a:xfrm>
            <a:off x="358460" y="5675290"/>
            <a:ext cx="5508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29" name="スライド番号プレースホルダ 3"/>
          <p:cNvSpPr txBox="1">
            <a:spLocks/>
          </p:cNvSpPr>
          <p:nvPr/>
        </p:nvSpPr>
        <p:spPr>
          <a:xfrm>
            <a:off x="7770813" y="6654800"/>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900" kern="1200">
                <a:solidFill>
                  <a:schemeClr val="tx1">
                    <a:tint val="75000"/>
                  </a:schemeClr>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a:defRPr/>
            </a:pPr>
            <a:r>
              <a:rPr lang="en-US" altLang="ja-JP" dirty="0"/>
              <a:t>6</a:t>
            </a:r>
            <a:endParaRPr lang="ja-JP" altLang="en-US" dirty="0"/>
          </a:p>
        </p:txBody>
      </p:sp>
    </p:spTree>
    <p:extLst>
      <p:ext uri="{BB962C8B-B14F-4D97-AF65-F5344CB8AC3E}">
        <p14:creationId xmlns:p14="http://schemas.microsoft.com/office/powerpoint/2010/main" val="3012278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450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3000"/>
                                        <p:tgtEl>
                                          <p:spTgt spid="5"/>
                                        </p:tgtEl>
                                      </p:cBhvr>
                                    </p:animEffect>
                                  </p:childTnLst>
                                </p:cTn>
                              </p:par>
                            </p:childTnLst>
                          </p:cTn>
                        </p:par>
                        <p:par>
                          <p:cTn id="8" fill="hold">
                            <p:stCondLst>
                              <p:cond delay="7500"/>
                            </p:stCondLst>
                            <p:childTnLst>
                              <p:par>
                                <p:cTn id="9" presetID="22" presetClass="entr" presetSubtype="8"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3000"/>
                                        <p:tgtEl>
                                          <p:spTgt spid="22"/>
                                        </p:tgtEl>
                                      </p:cBhvr>
                                    </p:animEffect>
                                  </p:childTnLst>
                                </p:cTn>
                              </p:par>
                            </p:childTnLst>
                          </p:cTn>
                        </p:par>
                        <p:par>
                          <p:cTn id="12" fill="hold">
                            <p:stCondLst>
                              <p:cond delay="10500"/>
                            </p:stCondLst>
                            <p:childTnLst>
                              <p:par>
                                <p:cTn id="13" presetID="22" presetClass="entr" presetSubtype="1" fill="hold" nodeType="afterEffect">
                                  <p:stCondLst>
                                    <p:cond delay="1500"/>
                                  </p:stCondLst>
                                  <p:childTnLst>
                                    <p:set>
                                      <p:cBhvr>
                                        <p:cTn id="14" dur="1" fill="hold">
                                          <p:stCondLst>
                                            <p:cond delay="0"/>
                                          </p:stCondLst>
                                        </p:cTn>
                                        <p:tgtEl>
                                          <p:spTgt spid="4"/>
                                        </p:tgtEl>
                                        <p:attrNameLst>
                                          <p:attrName>style.visibility</p:attrName>
                                        </p:attrNameLst>
                                      </p:cBhvr>
                                      <p:to>
                                        <p:strVal val="visible"/>
                                      </p:to>
                                    </p:set>
                                    <p:animEffect transition="in" filter="wipe(up)">
                                      <p:cBhvr>
                                        <p:cTn id="15" dur="1500"/>
                                        <p:tgtEl>
                                          <p:spTgt spid="4"/>
                                        </p:tgtEl>
                                      </p:cBhvr>
                                    </p:animEffect>
                                  </p:childTnLst>
                                </p:cTn>
                              </p:par>
                            </p:childTnLst>
                          </p:cTn>
                        </p:par>
                        <p:par>
                          <p:cTn id="16" fill="hold">
                            <p:stCondLst>
                              <p:cond delay="13500"/>
                            </p:stCondLst>
                            <p:childTnLst>
                              <p:par>
                                <p:cTn id="17" presetID="22" presetClass="entr" presetSubtype="8" fill="hold" nodeType="afterEffect">
                                  <p:stCondLst>
                                    <p:cond delay="2000"/>
                                  </p:stCondLst>
                                  <p:childTnLst>
                                    <p:set>
                                      <p:cBhvr>
                                        <p:cTn id="18" dur="1" fill="hold">
                                          <p:stCondLst>
                                            <p:cond delay="0"/>
                                          </p:stCondLst>
                                        </p:cTn>
                                        <p:tgtEl>
                                          <p:spTgt spid="23"/>
                                        </p:tgtEl>
                                        <p:attrNameLst>
                                          <p:attrName>style.visibility</p:attrName>
                                        </p:attrNameLst>
                                      </p:cBhvr>
                                      <p:to>
                                        <p:strVal val="visible"/>
                                      </p:to>
                                    </p:set>
                                    <p:animEffect transition="in" filter="wipe(left)">
                                      <p:cBhvr>
                                        <p:cTn id="19" dur="3000"/>
                                        <p:tgtEl>
                                          <p:spTgt spid="23"/>
                                        </p:tgtEl>
                                      </p:cBhvr>
                                    </p:animEffect>
                                  </p:childTnLst>
                                </p:cTn>
                              </p:par>
                            </p:childTnLst>
                          </p:cTn>
                        </p:par>
                        <p:par>
                          <p:cTn id="20" fill="hold">
                            <p:stCondLst>
                              <p:cond delay="18500"/>
                            </p:stCondLst>
                            <p:childTnLst>
                              <p:par>
                                <p:cTn id="21" presetID="22" presetClass="entr" presetSubtype="8"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left)">
                                      <p:cBhvr>
                                        <p:cTn id="23" dur="7000"/>
                                        <p:tgtEl>
                                          <p:spTgt spid="24"/>
                                        </p:tgtEl>
                                      </p:cBhvr>
                                    </p:animEffect>
                                  </p:childTnLst>
                                </p:cTn>
                              </p:par>
                            </p:childTnLst>
                          </p:cTn>
                        </p:par>
                        <p:par>
                          <p:cTn id="24" fill="hold">
                            <p:stCondLst>
                              <p:cond delay="25500"/>
                            </p:stCondLst>
                            <p:childTnLst>
                              <p:par>
                                <p:cTn id="25" presetID="22" presetClass="entr" presetSubtype="8"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left)">
                                      <p:cBhvr>
                                        <p:cTn id="27" dur="7000"/>
                                        <p:tgtEl>
                                          <p:spTgt spid="25"/>
                                        </p:tgtEl>
                                      </p:cBhvr>
                                    </p:animEffect>
                                  </p:childTnLst>
                                </p:cTn>
                              </p:par>
                            </p:childTnLst>
                          </p:cTn>
                        </p:par>
                        <p:par>
                          <p:cTn id="28" fill="hold">
                            <p:stCondLst>
                              <p:cond delay="32500"/>
                            </p:stCondLst>
                            <p:childTnLst>
                              <p:par>
                                <p:cTn id="29" presetID="22" presetClass="entr" presetSubtype="8" fill="hold"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12000"/>
                                        <p:tgtEl>
                                          <p:spTgt spid="26"/>
                                        </p:tgtEl>
                                      </p:cBhvr>
                                    </p:animEffect>
                                  </p:childTnLst>
                                </p:cTn>
                              </p:par>
                            </p:childTnLst>
                          </p:cTn>
                        </p:par>
                        <p:par>
                          <p:cTn id="32" fill="hold">
                            <p:stCondLst>
                              <p:cond delay="44500"/>
                            </p:stCondLst>
                            <p:childTnLst>
                              <p:par>
                                <p:cTn id="33" presetID="22" presetClass="entr" presetSubtype="8"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left)">
                                      <p:cBhvr>
                                        <p:cTn id="35" dur="6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0" name="角丸四角形 29"/>
          <p:cNvSpPr/>
          <p:nvPr/>
        </p:nvSpPr>
        <p:spPr>
          <a:xfrm>
            <a:off x="89305" y="4687072"/>
            <a:ext cx="9633396" cy="1958427"/>
          </a:xfrm>
          <a:prstGeom prst="roundRect">
            <a:avLst>
              <a:gd name="adj" fmla="val 6540"/>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 name="グループ化 15"/>
          <p:cNvGrpSpPr/>
          <p:nvPr/>
        </p:nvGrpSpPr>
        <p:grpSpPr>
          <a:xfrm>
            <a:off x="8288471" y="74703"/>
            <a:ext cx="1305465" cy="1611226"/>
            <a:chOff x="380312" y="2891368"/>
            <a:chExt cx="1305465" cy="1611226"/>
          </a:xfrm>
        </p:grpSpPr>
        <p:pic>
          <p:nvPicPr>
            <p:cNvPr id="6" name="図 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421005" y="3362215"/>
              <a:ext cx="1224077" cy="1140379"/>
            </a:xfrm>
            <a:prstGeom prst="rect">
              <a:avLst/>
            </a:prstGeom>
            <a:ln w="6350">
              <a:noFill/>
            </a:ln>
          </p:spPr>
        </p:pic>
        <p:sp>
          <p:nvSpPr>
            <p:cNvPr id="15" name="テキスト ボックス 14"/>
            <p:cNvSpPr txBox="1"/>
            <p:nvPr/>
          </p:nvSpPr>
          <p:spPr>
            <a:xfrm>
              <a:off x="380312" y="2891368"/>
              <a:ext cx="1305465" cy="307777"/>
            </a:xfrm>
            <a:prstGeom prst="rect">
              <a:avLst/>
            </a:prstGeom>
            <a:solidFill>
              <a:schemeClr val="bg1"/>
            </a:solidFill>
            <a:ln>
              <a:solidFill>
                <a:schemeClr val="tx1"/>
              </a:solidFill>
            </a:ln>
          </p:spPr>
          <p:txBody>
            <a:bodyPr wrap="square" rtlCol="0">
              <a:spAutoFit/>
            </a:bodyPr>
            <a:lstStyle/>
            <a:p>
              <a:pPr algn="ctr"/>
              <a:r>
                <a:rPr lang="ja-JP" altLang="en-US" sz="1400" dirty="0">
                  <a:latin typeface="HG丸ｺﾞｼｯｸM-PRO" panose="020F0600000000000000" pitchFamily="50" charset="-128"/>
                  <a:ea typeface="HG丸ｺﾞｼｯｸM-PRO" panose="020F0600000000000000" pitchFamily="50" charset="-128"/>
                </a:rPr>
                <a:t>非居住者</a:t>
              </a:r>
              <a:endParaRPr kumimoji="1" lang="ja-JP" altLang="en-US" sz="1400" dirty="0">
                <a:latin typeface="HG丸ｺﾞｼｯｸM-PRO" panose="020F0600000000000000" pitchFamily="50" charset="-128"/>
                <a:ea typeface="HG丸ｺﾞｼｯｸM-PRO" panose="020F0600000000000000" pitchFamily="50" charset="-128"/>
              </a:endParaRPr>
            </a:p>
          </p:txBody>
        </p:sp>
      </p:grpSp>
      <p:sp>
        <p:nvSpPr>
          <p:cNvPr id="49" name="テキスト ボックス 48"/>
          <p:cNvSpPr txBox="1"/>
          <p:nvPr/>
        </p:nvSpPr>
        <p:spPr>
          <a:xfrm>
            <a:off x="166578" y="90152"/>
            <a:ext cx="3120455" cy="307777"/>
          </a:xfrm>
          <a:prstGeom prst="rect">
            <a:avLst/>
          </a:prstGeom>
          <a:noFill/>
        </p:spPr>
        <p:txBody>
          <a:bodyPr wrap="square" rtlCol="0">
            <a:spAutoFit/>
          </a:bodyPr>
          <a:lstStyle/>
          <a:p>
            <a:r>
              <a:rPr kumimoji="1" lang="ja-JP" altLang="en-US" sz="1400" u="sng" dirty="0" smtClean="0"/>
              <a:t>令和４年度税制改正の概要</a:t>
            </a:r>
            <a:endParaRPr kumimoji="1" lang="ja-JP" altLang="en-US" sz="1400" u="sng" dirty="0"/>
          </a:p>
        </p:txBody>
      </p:sp>
      <p:sp>
        <p:nvSpPr>
          <p:cNvPr id="14" name="角丸四角形 13"/>
          <p:cNvSpPr/>
          <p:nvPr/>
        </p:nvSpPr>
        <p:spPr>
          <a:xfrm>
            <a:off x="112471" y="1729072"/>
            <a:ext cx="9633396" cy="2426371"/>
          </a:xfrm>
          <a:prstGeom prst="roundRect">
            <a:avLst>
              <a:gd name="adj" fmla="val 6540"/>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66578" y="1847119"/>
            <a:ext cx="9661636" cy="2308324"/>
          </a:xfrm>
          <a:prstGeom prst="rect">
            <a:avLst/>
          </a:prstGeom>
          <a:noFill/>
        </p:spPr>
        <p:txBody>
          <a:bodyPr wrap="square" rtlCol="0">
            <a:spAutoFit/>
          </a:bodyPr>
          <a:lstStyle/>
          <a:p>
            <a:r>
              <a:rPr lang="ja-JP" altLang="en-US" sz="1600" dirty="0" smtClean="0">
                <a:latin typeface="+mn-ea"/>
              </a:rPr>
              <a:t>第八条　輸出物品販売場を経営する事業者が、</a:t>
            </a:r>
            <a:r>
              <a:rPr lang="ja-JP" altLang="en-US" sz="1600" b="1" u="sng" dirty="0" smtClean="0">
                <a:latin typeface="+mn-ea"/>
              </a:rPr>
              <a:t>免税購入対象者</a:t>
            </a:r>
            <a:r>
              <a:rPr lang="ja-JP" altLang="en-US" sz="1600" u="sng" dirty="0" smtClean="0">
                <a:latin typeface="+mn-ea"/>
              </a:rPr>
              <a:t>（外国為替及び外国貿易法（昭和二十四年法</a:t>
            </a:r>
            <a:endParaRPr lang="en-US" altLang="ja-JP" sz="1600" u="sng" dirty="0" smtClean="0">
              <a:latin typeface="+mn-ea"/>
            </a:endParaRPr>
          </a:p>
          <a:p>
            <a:r>
              <a:rPr lang="ja-JP" altLang="en-US" sz="1600" dirty="0">
                <a:latin typeface="+mn-ea"/>
              </a:rPr>
              <a:t>　</a:t>
            </a:r>
            <a:r>
              <a:rPr lang="ja-JP" altLang="en-US" sz="1600" u="sng" dirty="0" smtClean="0">
                <a:latin typeface="+mn-ea"/>
              </a:rPr>
              <a:t>律第二百二十八号）第六条第一項第六号（定義）に規定する非居住者で</a:t>
            </a:r>
            <a:r>
              <a:rPr lang="ja-JP" altLang="en-US" sz="1600" u="sng" dirty="0" err="1" smtClean="0">
                <a:latin typeface="+mn-ea"/>
              </a:rPr>
              <a:t>あつて</a:t>
            </a:r>
            <a:r>
              <a:rPr lang="ja-JP" altLang="en-US" sz="1600" u="sng" dirty="0" smtClean="0">
                <a:latin typeface="+mn-ea"/>
              </a:rPr>
              <a:t>、出入国管理及び難民認定法</a:t>
            </a:r>
            <a:endParaRPr lang="en-US" altLang="ja-JP" sz="1600" u="sng" dirty="0" smtClean="0">
              <a:latin typeface="+mn-ea"/>
            </a:endParaRPr>
          </a:p>
          <a:p>
            <a:r>
              <a:rPr lang="ja-JP" altLang="en-US" sz="1600" dirty="0">
                <a:latin typeface="+mn-ea"/>
              </a:rPr>
              <a:t>　</a:t>
            </a:r>
            <a:r>
              <a:rPr lang="ja-JP" altLang="en-US" sz="1600" u="sng" dirty="0" smtClean="0">
                <a:latin typeface="+mn-ea"/>
              </a:rPr>
              <a:t>（昭和二十六年政令第三百十九号）第十四条から第十八条まで（上陸の許可）に規定する上陸の許可を受け</a:t>
            </a:r>
            <a:endParaRPr lang="en-US" altLang="ja-JP" sz="1600" u="sng" dirty="0" smtClean="0">
              <a:latin typeface="+mn-ea"/>
            </a:endParaRPr>
          </a:p>
          <a:p>
            <a:r>
              <a:rPr lang="ja-JP" altLang="en-US" sz="1600" dirty="0">
                <a:latin typeface="+mn-ea"/>
              </a:rPr>
              <a:t>　</a:t>
            </a:r>
            <a:r>
              <a:rPr lang="ja-JP" altLang="en-US" sz="1600" u="sng" dirty="0" err="1" smtClean="0">
                <a:latin typeface="+mn-ea"/>
              </a:rPr>
              <a:t>て</a:t>
            </a:r>
            <a:r>
              <a:rPr lang="ja-JP" altLang="en-US" sz="1600" u="sng" dirty="0" smtClean="0">
                <a:latin typeface="+mn-ea"/>
              </a:rPr>
              <a:t>在留する者、同法別表第一の一の表の外交若しくは公用の在留資格又は同法別表第一の三の表の短期滞</a:t>
            </a:r>
            <a:endParaRPr lang="en-US" altLang="ja-JP" sz="1600" u="sng" dirty="0" smtClean="0">
              <a:latin typeface="+mn-ea"/>
            </a:endParaRPr>
          </a:p>
          <a:p>
            <a:r>
              <a:rPr lang="ja-JP" altLang="en-US" sz="1600" dirty="0">
                <a:latin typeface="+mn-ea"/>
              </a:rPr>
              <a:t>　</a:t>
            </a:r>
            <a:r>
              <a:rPr lang="ja-JP" altLang="en-US" sz="1600" u="sng" dirty="0" smtClean="0">
                <a:latin typeface="+mn-ea"/>
              </a:rPr>
              <a:t>在の在留資格をもつて在留する者</a:t>
            </a:r>
            <a:r>
              <a:rPr lang="ja-JP" altLang="en-US" sz="1600" b="1" u="sng" dirty="0" smtClean="0">
                <a:latin typeface="+mn-ea"/>
              </a:rPr>
              <a:t>その他政令で定める者</a:t>
            </a:r>
            <a:r>
              <a:rPr lang="ja-JP" altLang="en-US" sz="1600" u="sng" dirty="0" smtClean="0">
                <a:latin typeface="+mn-ea"/>
              </a:rPr>
              <a:t>をいう。</a:t>
            </a:r>
            <a:r>
              <a:rPr lang="ja-JP" altLang="en-US" sz="1600" dirty="0" smtClean="0">
                <a:latin typeface="+mn-ea"/>
              </a:rPr>
              <a:t>以下この条において同じ。）に対し、政令で</a:t>
            </a:r>
            <a:endParaRPr lang="en-US" altLang="ja-JP" sz="1600" dirty="0" smtClean="0">
              <a:latin typeface="+mn-ea"/>
            </a:endParaRPr>
          </a:p>
          <a:p>
            <a:r>
              <a:rPr lang="ja-JP" altLang="en-US" sz="1600" dirty="0">
                <a:latin typeface="+mn-ea"/>
              </a:rPr>
              <a:t>　</a:t>
            </a:r>
            <a:r>
              <a:rPr lang="ja-JP" altLang="en-US" sz="1600" dirty="0" smtClean="0">
                <a:latin typeface="+mn-ea"/>
              </a:rPr>
              <a:t>定める物品で輸出するため政令で定める方法により購入されるものの譲渡（第六条第一項の規定により消費</a:t>
            </a:r>
            <a:endParaRPr lang="en-US" altLang="ja-JP" sz="1600" dirty="0" smtClean="0">
              <a:latin typeface="+mn-ea"/>
            </a:endParaRPr>
          </a:p>
          <a:p>
            <a:r>
              <a:rPr lang="ja-JP" altLang="en-US" sz="1600" dirty="0">
                <a:latin typeface="+mn-ea"/>
              </a:rPr>
              <a:t>　</a:t>
            </a:r>
            <a:r>
              <a:rPr lang="ja-JP" altLang="en-US" sz="1600" dirty="0" smtClean="0">
                <a:latin typeface="+mn-ea"/>
              </a:rPr>
              <a:t>税を課さないこととされるものを除く。）を行つた場合（政令で定める場合にあつては、当該物品の譲渡に係る</a:t>
            </a:r>
            <a:endParaRPr lang="en-US" altLang="ja-JP" sz="1600" dirty="0" smtClean="0">
              <a:latin typeface="+mn-ea"/>
            </a:endParaRPr>
          </a:p>
          <a:p>
            <a:r>
              <a:rPr lang="ja-JP" altLang="en-US" sz="1600" dirty="0">
                <a:latin typeface="+mn-ea"/>
              </a:rPr>
              <a:t>　</a:t>
            </a:r>
            <a:r>
              <a:rPr lang="ja-JP" altLang="en-US" sz="1600" dirty="0" smtClean="0">
                <a:latin typeface="+mn-ea"/>
              </a:rPr>
              <a:t>第二十八条第一項に規定する対価の額の合計額が政令で定める金額以上となるときに限る。）には、当該物</a:t>
            </a:r>
            <a:endParaRPr lang="en-US" altLang="ja-JP" sz="1600" dirty="0" smtClean="0">
              <a:latin typeface="+mn-ea"/>
            </a:endParaRPr>
          </a:p>
          <a:p>
            <a:r>
              <a:rPr lang="ja-JP" altLang="en-US" sz="1600" dirty="0">
                <a:latin typeface="+mn-ea"/>
              </a:rPr>
              <a:t>　</a:t>
            </a:r>
            <a:r>
              <a:rPr lang="ja-JP" altLang="en-US" sz="1600" dirty="0" smtClean="0">
                <a:latin typeface="+mn-ea"/>
              </a:rPr>
              <a:t>品の譲渡については、消費税を免除する。</a:t>
            </a:r>
          </a:p>
        </p:txBody>
      </p:sp>
      <p:grpSp>
        <p:nvGrpSpPr>
          <p:cNvPr id="18" name="グループ化 17"/>
          <p:cNvGrpSpPr/>
          <p:nvPr/>
        </p:nvGrpSpPr>
        <p:grpSpPr>
          <a:xfrm>
            <a:off x="112471" y="1403497"/>
            <a:ext cx="7457717" cy="408599"/>
            <a:chOff x="355307" y="269142"/>
            <a:chExt cx="993760" cy="408599"/>
          </a:xfrm>
        </p:grpSpPr>
        <p:sp>
          <p:nvSpPr>
            <p:cNvPr id="20" name="角丸四角形 19"/>
            <p:cNvSpPr/>
            <p:nvPr/>
          </p:nvSpPr>
          <p:spPr>
            <a:xfrm>
              <a:off x="355307" y="269142"/>
              <a:ext cx="952918" cy="408599"/>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55307" y="339187"/>
              <a:ext cx="993760" cy="338554"/>
            </a:xfrm>
            <a:prstGeom prst="rect">
              <a:avLst/>
            </a:prstGeom>
            <a:noFill/>
          </p:spPr>
          <p:txBody>
            <a:bodyPr wrap="square" rtlCol="0">
              <a:spAutoFit/>
            </a:bodyPr>
            <a:lstStyle/>
            <a:p>
              <a:r>
                <a:rPr lang="ja-JP" altLang="en-US" sz="1600" b="1" dirty="0" smtClean="0"/>
                <a:t>改正後</a:t>
              </a:r>
              <a:r>
                <a:rPr lang="ja-JP" altLang="en-US" sz="1600" dirty="0" smtClean="0"/>
                <a:t>　消費税法第８条（輸出物品販売場における輸出物品の譲渡に係る免税）</a:t>
              </a:r>
              <a:endParaRPr lang="en-US" altLang="ja-JP" sz="1600" dirty="0" smtClean="0"/>
            </a:p>
          </p:txBody>
        </p:sp>
      </p:grpSp>
      <p:sp>
        <p:nvSpPr>
          <p:cNvPr id="2" name="正方形/長方形 1"/>
          <p:cNvSpPr/>
          <p:nvPr/>
        </p:nvSpPr>
        <p:spPr>
          <a:xfrm>
            <a:off x="89305" y="559119"/>
            <a:ext cx="5139518" cy="638372"/>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rPr>
              <a:t>消費税法</a:t>
            </a:r>
            <a:r>
              <a:rPr lang="ja-JP" altLang="en-US" sz="1600" b="1" dirty="0" smtClean="0">
                <a:solidFill>
                  <a:schemeClr val="bg1"/>
                </a:solidFill>
              </a:rPr>
              <a:t>第８条</a:t>
            </a:r>
            <a:endParaRPr lang="en-US" altLang="ja-JP" sz="1600" b="1" dirty="0" smtClean="0">
              <a:solidFill>
                <a:schemeClr val="bg1"/>
              </a:solidFill>
            </a:endParaRPr>
          </a:p>
          <a:p>
            <a:r>
              <a:rPr lang="ja-JP" altLang="en-US" sz="1600" b="1" dirty="0" smtClean="0">
                <a:solidFill>
                  <a:schemeClr val="bg1"/>
                </a:solidFill>
              </a:rPr>
              <a:t>（</a:t>
            </a:r>
            <a:r>
              <a:rPr lang="ja-JP" altLang="en-US" sz="1600" b="1" dirty="0">
                <a:solidFill>
                  <a:schemeClr val="bg1"/>
                </a:solidFill>
              </a:rPr>
              <a:t>輸出物品販売場における輸出物品の譲渡に係る免税</a:t>
            </a:r>
            <a:r>
              <a:rPr lang="ja-JP" altLang="en-US" sz="1600" b="1" dirty="0" smtClean="0">
                <a:solidFill>
                  <a:schemeClr val="bg1"/>
                </a:solidFill>
              </a:rPr>
              <a:t>）</a:t>
            </a:r>
            <a:endParaRPr lang="ja-JP" altLang="en-US" sz="1600" b="1" dirty="0">
              <a:solidFill>
                <a:schemeClr val="bg1"/>
              </a:solidFill>
            </a:endParaRPr>
          </a:p>
        </p:txBody>
      </p:sp>
      <p:sp>
        <p:nvSpPr>
          <p:cNvPr id="4" name="角丸四角形 3"/>
          <p:cNvSpPr/>
          <p:nvPr/>
        </p:nvSpPr>
        <p:spPr>
          <a:xfrm>
            <a:off x="3299912" y="2846232"/>
            <a:ext cx="2006184" cy="27045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66577" y="4923252"/>
            <a:ext cx="9661636" cy="1569660"/>
          </a:xfrm>
          <a:prstGeom prst="rect">
            <a:avLst/>
          </a:prstGeom>
          <a:noFill/>
        </p:spPr>
        <p:txBody>
          <a:bodyPr wrap="square" rtlCol="0">
            <a:spAutoFit/>
          </a:bodyPr>
          <a:lstStyle/>
          <a:p>
            <a:r>
              <a:rPr lang="ja-JP" altLang="en-US" sz="1600" dirty="0" smtClean="0">
                <a:latin typeface="+mn-ea"/>
              </a:rPr>
              <a:t>　法第八条第一項に規定する政令で定める者は、次に掲げる者とする。</a:t>
            </a:r>
          </a:p>
          <a:p>
            <a:r>
              <a:rPr lang="ja-JP" altLang="en-US" sz="1600" dirty="0" smtClean="0">
                <a:latin typeface="+mn-ea"/>
              </a:rPr>
              <a:t>一　日本国籍を有する者で</a:t>
            </a:r>
            <a:r>
              <a:rPr lang="ja-JP" altLang="en-US" sz="1600" dirty="0" err="1" smtClean="0">
                <a:latin typeface="+mn-ea"/>
              </a:rPr>
              <a:t>あつて</a:t>
            </a:r>
            <a:r>
              <a:rPr lang="ja-JP" altLang="en-US" sz="1600" dirty="0" smtClean="0">
                <a:latin typeface="+mn-ea"/>
              </a:rPr>
              <a:t>、国内以外の地域に引き続き二年以上住所又は居所を有することにつき財務</a:t>
            </a:r>
            <a:endParaRPr lang="en-US" altLang="ja-JP" sz="1600" dirty="0" smtClean="0">
              <a:latin typeface="+mn-ea"/>
            </a:endParaRPr>
          </a:p>
          <a:p>
            <a:r>
              <a:rPr lang="ja-JP" altLang="en-US" sz="1600" dirty="0">
                <a:latin typeface="+mn-ea"/>
              </a:rPr>
              <a:t>　</a:t>
            </a:r>
            <a:r>
              <a:rPr lang="ja-JP" altLang="en-US" sz="1600" dirty="0" smtClean="0">
                <a:latin typeface="+mn-ea"/>
              </a:rPr>
              <a:t>省令で定める書類により確認がされた者</a:t>
            </a:r>
          </a:p>
          <a:p>
            <a:r>
              <a:rPr lang="ja-JP" altLang="en-US" sz="1600" dirty="0" smtClean="0">
                <a:latin typeface="+mn-ea"/>
              </a:rPr>
              <a:t>二　日本国とアメリカ合衆国との間の相互協力及び安全保障条約第六条に基づく施設及び区域並びに日本国</a:t>
            </a:r>
            <a:endParaRPr lang="en-US" altLang="ja-JP" sz="1600" dirty="0" smtClean="0">
              <a:latin typeface="+mn-ea"/>
            </a:endParaRPr>
          </a:p>
          <a:p>
            <a:r>
              <a:rPr lang="ja-JP" altLang="en-US" sz="1600" dirty="0">
                <a:latin typeface="+mn-ea"/>
              </a:rPr>
              <a:t>　</a:t>
            </a:r>
            <a:r>
              <a:rPr lang="ja-JP" altLang="en-US" sz="1600" dirty="0" smtClean="0">
                <a:latin typeface="+mn-ea"/>
              </a:rPr>
              <a:t>における合衆国軍隊の地位に関する協定第一条に規定する合衆国軍隊の構成員及び軍属並びにこれらの家</a:t>
            </a:r>
            <a:endParaRPr lang="en-US" altLang="ja-JP" sz="1600" dirty="0" smtClean="0">
              <a:latin typeface="+mn-ea"/>
            </a:endParaRPr>
          </a:p>
          <a:p>
            <a:r>
              <a:rPr lang="ja-JP" altLang="en-US" sz="1600" dirty="0">
                <a:latin typeface="+mn-ea"/>
              </a:rPr>
              <a:t>　</a:t>
            </a:r>
            <a:r>
              <a:rPr lang="ja-JP" altLang="en-US" sz="1600" dirty="0" smtClean="0">
                <a:latin typeface="+mn-ea"/>
              </a:rPr>
              <a:t>族（第三項、第十四項第三号及び第十六項において「合衆国軍隊の構成員等」という。）</a:t>
            </a:r>
          </a:p>
        </p:txBody>
      </p:sp>
      <p:sp>
        <p:nvSpPr>
          <p:cNvPr id="29" name="角丸四角形 28"/>
          <p:cNvSpPr/>
          <p:nvPr/>
        </p:nvSpPr>
        <p:spPr>
          <a:xfrm>
            <a:off x="89305" y="4444608"/>
            <a:ext cx="7766808" cy="408599"/>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89305" y="4514653"/>
            <a:ext cx="7967286" cy="338554"/>
          </a:xfrm>
          <a:prstGeom prst="rect">
            <a:avLst/>
          </a:prstGeom>
          <a:noFill/>
        </p:spPr>
        <p:txBody>
          <a:bodyPr wrap="square" rtlCol="0">
            <a:spAutoFit/>
          </a:bodyPr>
          <a:lstStyle/>
          <a:p>
            <a:r>
              <a:rPr lang="ja-JP" altLang="en-US" sz="1600" b="1" dirty="0" smtClean="0"/>
              <a:t>改正後</a:t>
            </a:r>
            <a:r>
              <a:rPr lang="ja-JP" altLang="en-US" sz="1600" dirty="0" smtClean="0"/>
              <a:t>　消費税法施行令第</a:t>
            </a:r>
            <a:r>
              <a:rPr lang="en-US" altLang="ja-JP" sz="1600" dirty="0" smtClean="0">
                <a:latin typeface="+mn-ea"/>
              </a:rPr>
              <a:t>18</a:t>
            </a:r>
            <a:r>
              <a:rPr lang="ja-JP" altLang="en-US" sz="1600" dirty="0" smtClean="0"/>
              <a:t>条（輸出物品販売場における輸出物品の譲渡に係る免税）</a:t>
            </a:r>
            <a:endParaRPr lang="en-US" altLang="ja-JP" sz="1600" dirty="0" smtClean="0"/>
          </a:p>
        </p:txBody>
      </p:sp>
      <p:sp>
        <p:nvSpPr>
          <p:cNvPr id="3" name="角丸四角形 2"/>
          <p:cNvSpPr/>
          <p:nvPr/>
        </p:nvSpPr>
        <p:spPr>
          <a:xfrm>
            <a:off x="89305" y="4444608"/>
            <a:ext cx="9633396" cy="2200891"/>
          </a:xfrm>
          <a:prstGeom prst="roundRect">
            <a:avLst>
              <a:gd name="adj" fmla="val 2294"/>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a:off x="889416" y="4790104"/>
            <a:ext cx="6840000"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22" name="スライド番号プレースホルダ 3"/>
          <p:cNvSpPr txBox="1">
            <a:spLocks/>
          </p:cNvSpPr>
          <p:nvPr/>
        </p:nvSpPr>
        <p:spPr>
          <a:xfrm>
            <a:off x="7770813" y="6654800"/>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900" kern="1200">
                <a:solidFill>
                  <a:schemeClr val="tx1">
                    <a:tint val="75000"/>
                  </a:schemeClr>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a:defRPr/>
            </a:pPr>
            <a:r>
              <a:rPr lang="en-US" altLang="ja-JP" dirty="0" smtClean="0"/>
              <a:t>7</a:t>
            </a:r>
            <a:endParaRPr lang="ja-JP" altLang="en-US" dirty="0"/>
          </a:p>
        </p:txBody>
      </p:sp>
    </p:spTree>
    <p:extLst>
      <p:ext uri="{BB962C8B-B14F-4D97-AF65-F5344CB8AC3E}">
        <p14:creationId xmlns:p14="http://schemas.microsoft.com/office/powerpoint/2010/main" val="422423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100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par>
                          <p:cTn id="8" fill="hold">
                            <p:stCondLst>
                              <p:cond delay="1500"/>
                            </p:stCondLst>
                            <p:childTnLst>
                              <p:par>
                                <p:cTn id="9" presetID="26" presetClass="emph" presetSubtype="0" fill="hold" grpId="0" nodeType="afterEffect">
                                  <p:stCondLst>
                                    <p:cond delay="1000"/>
                                  </p:stCondLst>
                                  <p:childTnLst>
                                    <p:animEffect transition="out" filter="fade">
                                      <p:cBhvr>
                                        <p:cTn id="10" dur="500" tmFilter="0, 0; .2, .5; .8, .5; 1, 0"/>
                                        <p:tgtEl>
                                          <p:spTgt spid="3"/>
                                        </p:tgtEl>
                                      </p:cBhvr>
                                    </p:animEffect>
                                    <p:animScale>
                                      <p:cBhvr>
                                        <p:cTn id="11" dur="250" autoRev="1" fill="hold"/>
                                        <p:tgtEl>
                                          <p:spTgt spid="3"/>
                                        </p:tgtEl>
                                      </p:cBhvr>
                                      <p:by x="105000" y="105000"/>
                                    </p:animScale>
                                  </p:childTnLst>
                                </p:cTn>
                              </p:par>
                              <p:par>
                                <p:cTn id="12" presetID="26" presetClass="emph" presetSubtype="0" fill="hold" nodeType="withEffect">
                                  <p:stCondLst>
                                    <p:cond delay="1000"/>
                                  </p:stCondLst>
                                  <p:childTnLst>
                                    <p:animEffect transition="out" filter="fade">
                                      <p:cBhvr>
                                        <p:cTn id="13" dur="500" tmFilter="0, 0; .2, .5; .8, .5; 1, 0"/>
                                        <p:tgtEl>
                                          <p:spTgt spid="19"/>
                                        </p:tgtEl>
                                      </p:cBhvr>
                                    </p:animEffect>
                                    <p:animScale>
                                      <p:cBhvr>
                                        <p:cTn id="14" dur="250" autoRev="1" fill="hold"/>
                                        <p:tgtEl>
                                          <p:spTgt spid="1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9" name="テキスト ボックス 48"/>
          <p:cNvSpPr txBox="1"/>
          <p:nvPr/>
        </p:nvSpPr>
        <p:spPr>
          <a:xfrm>
            <a:off x="166578" y="90152"/>
            <a:ext cx="3120455" cy="307777"/>
          </a:xfrm>
          <a:prstGeom prst="rect">
            <a:avLst/>
          </a:prstGeom>
          <a:noFill/>
        </p:spPr>
        <p:txBody>
          <a:bodyPr wrap="square" rtlCol="0">
            <a:spAutoFit/>
          </a:bodyPr>
          <a:lstStyle/>
          <a:p>
            <a:r>
              <a:rPr kumimoji="1" lang="ja-JP" altLang="en-US" sz="1400" u="sng" dirty="0" smtClean="0"/>
              <a:t>令和４年度税制改正の概要</a:t>
            </a:r>
            <a:endParaRPr kumimoji="1" lang="ja-JP" altLang="en-US" sz="1400" u="sng" dirty="0"/>
          </a:p>
        </p:txBody>
      </p:sp>
      <p:sp>
        <p:nvSpPr>
          <p:cNvPr id="14" name="スライド番号プレースホルダ 3"/>
          <p:cNvSpPr txBox="1">
            <a:spLocks/>
          </p:cNvSpPr>
          <p:nvPr/>
        </p:nvSpPr>
        <p:spPr>
          <a:xfrm>
            <a:off x="7770813" y="6654800"/>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900" kern="1200">
                <a:solidFill>
                  <a:schemeClr val="tx1">
                    <a:tint val="75000"/>
                  </a:schemeClr>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a:lstStyle>
          <a:p>
            <a:pPr>
              <a:defRPr/>
            </a:pPr>
            <a:r>
              <a:rPr lang="en-US" altLang="ja-JP" dirty="0"/>
              <a:t>8</a:t>
            </a:r>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500467221"/>
              </p:ext>
            </p:extLst>
          </p:nvPr>
        </p:nvGraphicFramePr>
        <p:xfrm>
          <a:off x="216131" y="724415"/>
          <a:ext cx="9405544" cy="5519680"/>
        </p:xfrm>
        <a:graphic>
          <a:graphicData uri="http://schemas.openxmlformats.org/drawingml/2006/table">
            <a:tbl>
              <a:tblPr firstRow="1" bandRow="1">
                <a:tableStyleId>{5940675A-B579-460E-94D1-54222C63F5DA}</a:tableStyleId>
              </a:tblPr>
              <a:tblGrid>
                <a:gridCol w="854768">
                  <a:extLst>
                    <a:ext uri="{9D8B030D-6E8A-4147-A177-3AD203B41FA5}">
                      <a16:colId xmlns="" xmlns:a16="http://schemas.microsoft.com/office/drawing/2014/main" val="20000"/>
                    </a:ext>
                  </a:extLst>
                </a:gridCol>
                <a:gridCol w="4813428">
                  <a:extLst>
                    <a:ext uri="{9D8B030D-6E8A-4147-A177-3AD203B41FA5}">
                      <a16:colId xmlns="" xmlns:a16="http://schemas.microsoft.com/office/drawing/2014/main" val="20001"/>
                    </a:ext>
                  </a:extLst>
                </a:gridCol>
                <a:gridCol w="1953042"/>
                <a:gridCol w="1784306">
                  <a:extLst>
                    <a:ext uri="{9D8B030D-6E8A-4147-A177-3AD203B41FA5}">
                      <a16:colId xmlns="" xmlns:a16="http://schemas.microsoft.com/office/drawing/2014/main" val="20003"/>
                    </a:ext>
                  </a:extLst>
                </a:gridCol>
              </a:tblGrid>
              <a:tr h="345878">
                <a:tc>
                  <a:txBody>
                    <a:bodyPr/>
                    <a:lstStyle/>
                    <a:p>
                      <a:r>
                        <a:rPr kumimoji="1" lang="ja-JP" altLang="en-US" sz="1500" dirty="0"/>
                        <a:t>　</a:t>
                      </a:r>
                    </a:p>
                  </a:txBody>
                  <a:tcPr marL="73712" marR="73712" marT="36856" marB="3685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800" b="1" dirty="0"/>
                        <a:t>非居住者（外為法）</a:t>
                      </a:r>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r>
                        <a:rPr kumimoji="1" lang="ja-JP" altLang="en-US" sz="1800" b="1" dirty="0"/>
                        <a:t>居住者（外為法）</a:t>
                      </a:r>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557563">
                <a:tc rowSpan="2">
                  <a:txBody>
                    <a:bodyPr/>
                    <a:lstStyle/>
                    <a:p>
                      <a:pPr algn="ctr"/>
                      <a:r>
                        <a:rPr kumimoji="1" lang="ja-JP" altLang="en-US" sz="1800" b="1" dirty="0"/>
                        <a:t>外国人</a:t>
                      </a:r>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t>
                      </a:r>
                      <a:r>
                        <a:rPr kumimoji="1" lang="ja-JP" altLang="en-US" sz="1600" u="sng" dirty="0" smtClean="0"/>
                        <a:t>改正前</a:t>
                      </a:r>
                      <a:r>
                        <a:rPr kumimoji="1" lang="en-US" altLang="ja-JP" sz="160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　外為法上</a:t>
                      </a:r>
                      <a:r>
                        <a:rPr kumimoji="1" lang="ja-JP" altLang="en-US" sz="1600" dirty="0"/>
                        <a:t>の</a:t>
                      </a:r>
                      <a:r>
                        <a:rPr kumimoji="1" lang="ja-JP" altLang="en-US" sz="1600" dirty="0" smtClean="0"/>
                        <a:t>非居住者</a:t>
                      </a:r>
                      <a:r>
                        <a:rPr kumimoji="1" lang="ja-JP" altLang="en-US" sz="1600" dirty="0"/>
                        <a:t>＝</a:t>
                      </a:r>
                      <a:r>
                        <a:rPr kumimoji="1" lang="ja-JP" altLang="en-US" sz="1600" dirty="0" smtClean="0"/>
                        <a:t>居住者</a:t>
                      </a:r>
                      <a:r>
                        <a:rPr kumimoji="1" lang="ja-JP" altLang="en-US" sz="1600" dirty="0"/>
                        <a:t>以外の者（非居住者が原則）</a:t>
                      </a:r>
                      <a:endParaRPr kumimoji="1" lang="en-US" altLang="ja-JP" sz="1600"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rowSpan="2">
                  <a:txBody>
                    <a:bodyPr/>
                    <a:lstStyle/>
                    <a:p>
                      <a:pPr marL="216000" indent="-457200" algn="l"/>
                      <a:r>
                        <a:rPr kumimoji="1" lang="ja-JP" altLang="en-US" sz="1600" dirty="0"/>
                        <a:t>○本邦内にある事務所に勤務する者</a:t>
                      </a:r>
                      <a:endParaRPr kumimoji="1" lang="en-US" altLang="ja-JP" sz="1600" dirty="0"/>
                    </a:p>
                    <a:p>
                      <a:pPr marL="92075" indent="-92075" algn="l"/>
                      <a:r>
                        <a:rPr kumimoji="1" lang="ja-JP" altLang="en-US" sz="1600" dirty="0"/>
                        <a:t>○本邦に入国後</a:t>
                      </a:r>
                      <a:r>
                        <a:rPr kumimoji="1" lang="ja-JP" altLang="en-US" sz="1600" dirty="0" smtClean="0"/>
                        <a:t>６</a:t>
                      </a:r>
                      <a:endParaRPr kumimoji="1" lang="en-US" altLang="ja-JP" sz="1600" dirty="0" smtClean="0"/>
                    </a:p>
                    <a:p>
                      <a:pPr marL="92075" indent="-92075" algn="l"/>
                      <a:r>
                        <a:rPr kumimoji="1" lang="ja-JP" altLang="en-US" sz="1600" dirty="0" smtClean="0"/>
                        <a:t>　　</a:t>
                      </a:r>
                      <a:r>
                        <a:rPr kumimoji="1" lang="ja-JP" altLang="en-US" sz="1600" dirty="0" err="1" smtClean="0"/>
                        <a:t>か</a:t>
                      </a:r>
                      <a:r>
                        <a:rPr kumimoji="1" lang="ja-JP" altLang="en-US" sz="1600" dirty="0" smtClean="0"/>
                        <a:t>月以上経過</a:t>
                      </a:r>
                      <a:endParaRPr kumimoji="1" lang="en-US" altLang="ja-JP" sz="1600" dirty="0" smtClean="0"/>
                    </a:p>
                    <a:p>
                      <a:pPr marL="92075" indent="-92075" algn="l"/>
                      <a:r>
                        <a:rPr kumimoji="1" lang="ja-JP" altLang="en-US" sz="1600" dirty="0" smtClean="0"/>
                        <a:t>　　する</a:t>
                      </a:r>
                      <a:r>
                        <a:rPr kumimoji="1" lang="ja-JP" altLang="en-US" sz="1600" dirty="0"/>
                        <a:t>に</a:t>
                      </a:r>
                      <a:r>
                        <a:rPr kumimoji="1" lang="ja-JP" altLang="en-US" sz="1600" dirty="0" smtClean="0"/>
                        <a:t>至った</a:t>
                      </a:r>
                      <a:r>
                        <a:rPr kumimoji="1" lang="ja-JP" altLang="en-US" sz="1600" dirty="0"/>
                        <a:t>者</a:t>
                      </a:r>
                      <a:endParaRPr kumimoji="1" lang="ja-JP" altLang="en-US" sz="1600" b="1"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1525264">
                <a:tc vMerge="1">
                  <a:txBody>
                    <a:bodyPr/>
                    <a:lstStyle/>
                    <a:p>
                      <a:endParaRPr kumimoji="1" lang="ja-JP" altLang="en-US" dirty="0"/>
                    </a:p>
                  </a:txBody>
                  <a:tcPr/>
                </a:tc>
                <a:tc>
                  <a:txBody>
                    <a:bodyPr/>
                    <a:lstStyle/>
                    <a:p>
                      <a:r>
                        <a:rPr kumimoji="1" lang="en-US" altLang="ja-JP" sz="1600" dirty="0" smtClean="0"/>
                        <a:t>【</a:t>
                      </a:r>
                      <a:r>
                        <a:rPr kumimoji="1" lang="ja-JP" altLang="en-US" sz="1600" u="sng" dirty="0" smtClean="0"/>
                        <a:t>改正後</a:t>
                      </a:r>
                      <a:r>
                        <a:rPr kumimoji="1" lang="en-US" altLang="ja-JP" sz="1600" dirty="0" smtClean="0"/>
                        <a:t>】</a:t>
                      </a:r>
                    </a:p>
                    <a:p>
                      <a:r>
                        <a:rPr kumimoji="1" lang="ja-JP" altLang="en-US" sz="1600" dirty="0" smtClean="0"/>
                        <a:t>　非居住者</a:t>
                      </a:r>
                      <a:r>
                        <a:rPr kumimoji="1" lang="ja-JP" altLang="en-US" sz="1600" dirty="0"/>
                        <a:t>のうち、以下の在留資格又は上陸許可の者</a:t>
                      </a:r>
                      <a:endParaRPr kumimoji="1" lang="en-US" altLang="ja-JP" sz="1600" dirty="0"/>
                    </a:p>
                    <a:p>
                      <a:r>
                        <a:rPr kumimoji="1" lang="ja-JP" altLang="en-US" sz="1600" dirty="0" smtClean="0"/>
                        <a:t>　　在留</a:t>
                      </a:r>
                      <a:r>
                        <a:rPr kumimoji="1" lang="ja-JP" altLang="en-US" sz="1600" dirty="0"/>
                        <a:t>資格：短期滞在、外交、公用</a:t>
                      </a:r>
                      <a:endParaRPr kumimoji="1" lang="en-US" altLang="ja-JP" sz="1600" dirty="0"/>
                    </a:p>
                    <a:p>
                      <a:pPr marL="803275" indent="-803275"/>
                      <a:r>
                        <a:rPr kumimoji="1" lang="ja-JP" altLang="en-US" sz="1600" dirty="0" smtClean="0"/>
                        <a:t>　　上陸</a:t>
                      </a:r>
                      <a:r>
                        <a:rPr kumimoji="1" lang="ja-JP" altLang="en-US" sz="1600" dirty="0"/>
                        <a:t>許可：寄港地上陸許可、船舶</a:t>
                      </a:r>
                      <a:r>
                        <a:rPr kumimoji="1" lang="ja-JP" altLang="en-US" sz="1600" dirty="0" smtClean="0"/>
                        <a:t>観光上陸許可、　　</a:t>
                      </a:r>
                      <a:endParaRPr kumimoji="1" lang="en-US" altLang="ja-JP" sz="1600" dirty="0" smtClean="0"/>
                    </a:p>
                    <a:p>
                      <a:pPr marL="803275" indent="-803275"/>
                      <a:r>
                        <a:rPr kumimoji="1" lang="ja-JP" altLang="en-US" sz="1600" dirty="0" smtClean="0"/>
                        <a:t>　　　　　　　　 </a:t>
                      </a:r>
                      <a:r>
                        <a:rPr kumimoji="1" lang="ja-JP" altLang="en-US" sz="1600" baseline="0" dirty="0" smtClean="0"/>
                        <a:t> </a:t>
                      </a:r>
                      <a:r>
                        <a:rPr kumimoji="1" lang="ja-JP" altLang="en-US" sz="1600" dirty="0" smtClean="0"/>
                        <a:t>通過</a:t>
                      </a:r>
                      <a:r>
                        <a:rPr kumimoji="1" lang="ja-JP" altLang="en-US" sz="1600" dirty="0"/>
                        <a:t>上陸許可</a:t>
                      </a:r>
                      <a:r>
                        <a:rPr kumimoji="1" lang="ja-JP" altLang="en-US" sz="1600" dirty="0" smtClean="0"/>
                        <a:t>、乗員</a:t>
                      </a:r>
                      <a:r>
                        <a:rPr kumimoji="1" lang="ja-JP" altLang="en-US" sz="1600" dirty="0"/>
                        <a:t>上陸許可、</a:t>
                      </a:r>
                      <a:r>
                        <a:rPr kumimoji="1" lang="ja-JP" altLang="en-US" sz="1600" dirty="0" smtClean="0"/>
                        <a:t>緊急上</a:t>
                      </a:r>
                      <a:endParaRPr kumimoji="1" lang="en-US" altLang="ja-JP" sz="1600" dirty="0" smtClean="0"/>
                    </a:p>
                    <a:p>
                      <a:pPr marL="803275" indent="-803275"/>
                      <a:r>
                        <a:rPr kumimoji="1" lang="ja-JP" altLang="en-US" sz="1600" dirty="0" smtClean="0"/>
                        <a:t>　　　　　　　　</a:t>
                      </a:r>
                      <a:r>
                        <a:rPr kumimoji="1" lang="ja-JP" altLang="en-US" sz="1600" baseline="0" dirty="0" smtClean="0"/>
                        <a:t>  </a:t>
                      </a:r>
                      <a:r>
                        <a:rPr kumimoji="1" lang="ja-JP" altLang="en-US" sz="1600" dirty="0" smtClean="0"/>
                        <a:t>陸許可</a:t>
                      </a:r>
                      <a:r>
                        <a:rPr kumimoji="1" lang="ja-JP" altLang="en-US" sz="1600" dirty="0"/>
                        <a:t>、遭難による上陸許可</a:t>
                      </a:r>
                      <a:endParaRPr kumimoji="1" lang="en-US" altLang="ja-JP" sz="1600" b="0"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600" dirty="0"/>
                        <a:t> 非居住者のうち</a:t>
                      </a:r>
                      <a:r>
                        <a:rPr kumimoji="1" lang="ja-JP" altLang="en-US" sz="1600" dirty="0" smtClean="0"/>
                        <a:t>、</a:t>
                      </a:r>
                      <a:endParaRPr kumimoji="1" lang="en-US" altLang="ja-JP" sz="1600" dirty="0" smtClean="0"/>
                    </a:p>
                    <a:p>
                      <a:r>
                        <a:rPr kumimoji="1" lang="en-US" altLang="ja-JP" sz="1600" dirty="0" smtClean="0"/>
                        <a:t> </a:t>
                      </a:r>
                      <a:r>
                        <a:rPr kumimoji="1" lang="ja-JP" altLang="en-US" sz="1600" dirty="0" smtClean="0"/>
                        <a:t>左記</a:t>
                      </a:r>
                      <a:r>
                        <a:rPr kumimoji="1" lang="ja-JP" altLang="en-US" sz="1600" dirty="0"/>
                        <a:t>以外の者</a:t>
                      </a:r>
                      <a:endParaRPr kumimoji="1" lang="en-US" altLang="ja-JP" sz="1600" dirty="0"/>
                    </a:p>
                    <a:p>
                      <a:pPr marL="252000" indent="-252000"/>
                      <a:r>
                        <a:rPr kumimoji="1" lang="ja-JP" altLang="en-US" sz="1600" dirty="0"/>
                        <a:t> （例：在留資格が研修、留学、特定活動で</a:t>
                      </a:r>
                      <a:r>
                        <a:rPr kumimoji="1" lang="ja-JP" altLang="en-US" sz="1600" dirty="0" smtClean="0"/>
                        <a:t>ある者</a:t>
                      </a:r>
                      <a:r>
                        <a:rPr kumimoji="1" lang="ja-JP" altLang="en-US" sz="1600" dirty="0"/>
                        <a:t>など）</a:t>
                      </a:r>
                    </a:p>
                  </a:txBody>
                  <a:tcPr marL="73712" marR="73712" marT="36856" marB="3685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tc>
                <a:extLst>
                  <a:ext uri="{0D108BD9-81ED-4DB2-BD59-A6C34878D82A}">
                    <a16:rowId xmlns="" xmlns:a16="http://schemas.microsoft.com/office/drawing/2014/main" val="10002"/>
                  </a:ext>
                </a:extLst>
              </a:tr>
              <a:tr h="1525264">
                <a:tc rowSpan="2">
                  <a:txBody>
                    <a:bodyPr/>
                    <a:lstStyle/>
                    <a:p>
                      <a:pPr algn="ctr"/>
                      <a:r>
                        <a:rPr kumimoji="1" lang="ja-JP" altLang="en-US" sz="1800" b="1" dirty="0"/>
                        <a:t>日本人</a:t>
                      </a:r>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lvl="3"/>
                      <a:r>
                        <a:rPr kumimoji="1" lang="en-US" altLang="ja-JP" sz="1600" dirty="0" smtClean="0"/>
                        <a:t>【</a:t>
                      </a:r>
                      <a:r>
                        <a:rPr kumimoji="1" lang="ja-JP" altLang="en-US" sz="1600" u="sng" dirty="0" smtClean="0"/>
                        <a:t>改正前</a:t>
                      </a:r>
                      <a:r>
                        <a:rPr kumimoji="1" lang="en-US" altLang="ja-JP" sz="1600" dirty="0" smtClean="0"/>
                        <a:t>】</a:t>
                      </a:r>
                    </a:p>
                    <a:p>
                      <a:pPr marL="0" lvl="3"/>
                      <a:r>
                        <a:rPr kumimoji="1" lang="ja-JP" altLang="en-US" sz="1600" dirty="0" smtClean="0"/>
                        <a:t>　外為法上</a:t>
                      </a:r>
                      <a:r>
                        <a:rPr kumimoji="1" lang="ja-JP" altLang="en-US" sz="1600" dirty="0"/>
                        <a:t>の</a:t>
                      </a:r>
                      <a:r>
                        <a:rPr kumimoji="1" lang="ja-JP" altLang="en-US" sz="1600" dirty="0" smtClean="0"/>
                        <a:t>非居住者</a:t>
                      </a:r>
                      <a:endParaRPr kumimoji="1" lang="en-US" altLang="ja-JP" sz="1600" dirty="0"/>
                    </a:p>
                    <a:p>
                      <a:pPr marL="0" lvl="3"/>
                      <a:r>
                        <a:rPr kumimoji="1" lang="ja-JP" altLang="en-US" sz="1600" dirty="0" smtClean="0"/>
                        <a:t>　　① </a:t>
                      </a:r>
                      <a:r>
                        <a:rPr kumimoji="1" lang="ja-JP" altLang="en-US" sz="1600" dirty="0"/>
                        <a:t>外国にある事務所に勤務する目的で出国し外国に滞在する者</a:t>
                      </a:r>
                    </a:p>
                    <a:p>
                      <a:pPr marL="0" lvl="3"/>
                      <a:r>
                        <a:rPr kumimoji="1" lang="ja-JP" altLang="en-US" sz="1600" dirty="0" smtClean="0"/>
                        <a:t>　　② </a:t>
                      </a:r>
                      <a:r>
                        <a:rPr kumimoji="1" lang="ja-JP" altLang="en-US" sz="1600" dirty="0"/>
                        <a:t>２年以上外国に滞在する目的で出国し外国に滞在する者</a:t>
                      </a:r>
                      <a:endParaRPr kumimoji="1" lang="en-US" altLang="ja-JP" sz="1600" dirty="0"/>
                    </a:p>
                    <a:p>
                      <a:pPr marL="0" lvl="3"/>
                      <a:r>
                        <a:rPr kumimoji="1" lang="ja-JP" altLang="en-US" sz="1600" dirty="0" smtClean="0"/>
                        <a:t>　　③ </a:t>
                      </a:r>
                      <a:r>
                        <a:rPr kumimoji="1" lang="ja-JP" altLang="en-US" sz="1600" dirty="0"/>
                        <a:t>出国後外国に２年以上滞在している者</a:t>
                      </a:r>
                    </a:p>
                    <a:p>
                      <a:pPr marL="0" lvl="3"/>
                      <a:r>
                        <a:rPr kumimoji="1" lang="ja-JP" altLang="en-US" sz="1600" dirty="0" smtClean="0"/>
                        <a:t>　　④ </a:t>
                      </a:r>
                      <a:r>
                        <a:rPr kumimoji="1" lang="ja-JP" altLang="en-US" sz="1600" dirty="0"/>
                        <a:t>上記①～③に掲げる者で、一時帰国し、その滞在期間が６月未満の者</a:t>
                      </a:r>
                      <a:endParaRPr kumimoji="1" lang="en-US" altLang="ja-JP" sz="1600"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rowSpan="2">
                  <a:txBody>
                    <a:bodyPr/>
                    <a:lstStyle/>
                    <a:p>
                      <a:pPr algn="l"/>
                      <a:r>
                        <a:rPr kumimoji="1" lang="ja-JP" altLang="en-US" sz="1600" dirty="0"/>
                        <a:t>非居住者以外の者（居住者が原則）</a:t>
                      </a:r>
                      <a:endParaRPr kumimoji="1" lang="en-US" altLang="ja-JP" sz="1600"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3"/>
                  </a:ext>
                </a:extLst>
              </a:tr>
              <a:tr h="1525264">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r>
                        <a:rPr kumimoji="1" lang="en-US" altLang="ja-JP" sz="1600" baseline="0" dirty="0" smtClean="0"/>
                        <a:t>【</a:t>
                      </a:r>
                      <a:r>
                        <a:rPr kumimoji="1" lang="ja-JP" altLang="en-US" sz="1600" u="sng" baseline="0" dirty="0" smtClean="0"/>
                        <a:t>改正後</a:t>
                      </a:r>
                      <a:r>
                        <a:rPr kumimoji="1" lang="en-US" altLang="ja-JP" sz="1600" baseline="0" dirty="0" smtClean="0"/>
                        <a:t>】</a:t>
                      </a:r>
                    </a:p>
                    <a:p>
                      <a:pPr marL="0" indent="0"/>
                      <a:r>
                        <a:rPr kumimoji="1" lang="ja-JP" altLang="en-US" sz="1600" baseline="0" dirty="0" smtClean="0"/>
                        <a:t>　非居住者</a:t>
                      </a:r>
                      <a:r>
                        <a:rPr kumimoji="1" lang="ja-JP" altLang="en-US" sz="1600" baseline="0" dirty="0"/>
                        <a:t>のうち、</a:t>
                      </a:r>
                      <a:r>
                        <a:rPr kumimoji="1" lang="ja-JP" altLang="en-US" sz="1600" dirty="0"/>
                        <a:t>国外に引き続き２年以上住所又</a:t>
                      </a:r>
                      <a:r>
                        <a:rPr kumimoji="1" lang="ja-JP" altLang="en-US" sz="1600" dirty="0" smtClean="0"/>
                        <a:t>は居所</a:t>
                      </a:r>
                      <a:r>
                        <a:rPr kumimoji="1" lang="ja-JP" altLang="en-US" sz="1600" dirty="0"/>
                        <a:t>を有することについて財務省令で定める書類により証明がされた者</a:t>
                      </a:r>
                      <a:endParaRPr kumimoji="1" lang="en-US" altLang="ja-JP" sz="1600" dirty="0"/>
                    </a:p>
                    <a:p>
                      <a:pPr marL="182563" indent="-182563"/>
                      <a:r>
                        <a:rPr kumimoji="1" lang="ja-JP" altLang="en-US" sz="1600" dirty="0"/>
                        <a:t>　</a:t>
                      </a:r>
                      <a:r>
                        <a:rPr kumimoji="1" lang="en-US" altLang="ja-JP" sz="1600" dirty="0"/>
                        <a:t>※</a:t>
                      </a:r>
                      <a:r>
                        <a:rPr kumimoji="1" lang="ja-JP" altLang="en-US" sz="1600" baseline="0" dirty="0"/>
                        <a:t> </a:t>
                      </a:r>
                      <a:r>
                        <a:rPr kumimoji="1" lang="ja-JP" altLang="en-US" sz="1600" dirty="0"/>
                        <a:t>財務省令で定める書類：入国前６月前の日以後</a:t>
                      </a:r>
                      <a:r>
                        <a:rPr kumimoji="1" lang="ja-JP" altLang="en-US" sz="1600" dirty="0" smtClean="0"/>
                        <a:t>に </a:t>
                      </a:r>
                      <a:endParaRPr kumimoji="1" lang="en-US" altLang="ja-JP" sz="1600" dirty="0" smtClean="0"/>
                    </a:p>
                    <a:p>
                      <a:pPr marL="182563" indent="-182563"/>
                      <a:r>
                        <a:rPr kumimoji="1" lang="ja-JP" altLang="en-US" sz="1600" dirty="0" smtClean="0"/>
                        <a:t>　　　発行</a:t>
                      </a:r>
                      <a:r>
                        <a:rPr kumimoji="1" lang="ja-JP" altLang="en-US" sz="1600" dirty="0"/>
                        <a:t>された</a:t>
                      </a:r>
                      <a:r>
                        <a:rPr kumimoji="1" lang="ja-JP" altLang="en-US" sz="1600" u="none" dirty="0"/>
                        <a:t>「在留証明 </a:t>
                      </a:r>
                      <a:r>
                        <a:rPr kumimoji="1" lang="en-US" altLang="ja-JP" sz="1600" u="none" dirty="0"/>
                        <a:t>or </a:t>
                      </a:r>
                      <a:r>
                        <a:rPr kumimoji="1" lang="ja-JP" altLang="en-US" sz="1600" u="none" dirty="0"/>
                        <a:t>戸籍の附票の写し」</a:t>
                      </a:r>
                      <a:endParaRPr kumimoji="1" lang="en-US" altLang="ja-JP" sz="1600" u="none" dirty="0"/>
                    </a:p>
                  </a:txBody>
                  <a:tcPr marL="73712" marR="73712" marT="36856" marB="36856"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kumimoji="1" lang="ja-JP" altLang="en-US" sz="1600" dirty="0" smtClean="0"/>
                        <a:t> 非居住者</a:t>
                      </a:r>
                      <a:r>
                        <a:rPr kumimoji="1" lang="ja-JP" altLang="en-US" sz="1600" dirty="0"/>
                        <a:t>のうち</a:t>
                      </a:r>
                      <a:r>
                        <a:rPr kumimoji="1" lang="ja-JP" altLang="en-US" sz="1600" dirty="0" smtClean="0"/>
                        <a:t>、</a:t>
                      </a:r>
                      <a:endParaRPr kumimoji="1" lang="en-US" altLang="ja-JP" sz="1600" dirty="0" smtClean="0"/>
                    </a:p>
                    <a:p>
                      <a:r>
                        <a:rPr kumimoji="1" lang="ja-JP" altLang="en-US" sz="1600" dirty="0" smtClean="0"/>
                        <a:t> 左記</a:t>
                      </a:r>
                      <a:r>
                        <a:rPr kumimoji="1" lang="ja-JP" altLang="en-US" sz="1600" dirty="0"/>
                        <a:t>以外の者</a:t>
                      </a:r>
                      <a:endParaRPr kumimoji="1" lang="en-US" altLang="ja-JP" sz="1600" b="1" dirty="0"/>
                    </a:p>
                  </a:txBody>
                  <a:tcPr marL="73712" marR="73712" marT="36856" marB="36856"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pic>
        <p:nvPicPr>
          <p:cNvPr id="6" name="図 5"/>
          <p:cNvPicPr>
            <a:picLocks noChangeAspect="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8226133" y="5730587"/>
            <a:ext cx="1224077" cy="1140379"/>
          </a:xfrm>
          <a:prstGeom prst="rect">
            <a:avLst/>
          </a:prstGeom>
          <a:ln w="6350">
            <a:noFill/>
          </a:ln>
        </p:spPr>
      </p:pic>
      <p:sp>
        <p:nvSpPr>
          <p:cNvPr id="2" name="正方形/長方形 1"/>
          <p:cNvSpPr/>
          <p:nvPr/>
        </p:nvSpPr>
        <p:spPr>
          <a:xfrm>
            <a:off x="1094704" y="1622738"/>
            <a:ext cx="4790940" cy="151970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094704" y="4701647"/>
            <a:ext cx="4790940" cy="15424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5754372" y="6355140"/>
            <a:ext cx="2471761" cy="372372"/>
          </a:xfrm>
          <a:prstGeom prst="round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587" dirty="0"/>
              <a:t>免税購入対象者以外の者</a:t>
            </a:r>
          </a:p>
        </p:txBody>
      </p:sp>
      <p:sp>
        <p:nvSpPr>
          <p:cNvPr id="11" name="テキスト ボックス 10"/>
          <p:cNvSpPr txBox="1"/>
          <p:nvPr/>
        </p:nvSpPr>
        <p:spPr>
          <a:xfrm>
            <a:off x="1094704" y="6355711"/>
            <a:ext cx="2091904" cy="372372"/>
          </a:xfrm>
          <a:prstGeom prst="roundRect">
            <a:avLst/>
          </a:prstGeom>
          <a:solidFill>
            <a:schemeClr val="accent1">
              <a:lumMod val="40000"/>
              <a:lumOff val="60000"/>
            </a:scheme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587" dirty="0"/>
              <a:t>免税購入対象者</a:t>
            </a:r>
          </a:p>
        </p:txBody>
      </p:sp>
    </p:spTree>
    <p:extLst>
      <p:ext uri="{BB962C8B-B14F-4D97-AF65-F5344CB8AC3E}">
        <p14:creationId xmlns:p14="http://schemas.microsoft.com/office/powerpoint/2010/main" val="51068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4000"/>
                                  </p:stCondLst>
                                  <p:childTnLst>
                                    <p:animEffect transition="out" filter="fade">
                                      <p:cBhvr>
                                        <p:cTn id="6" dur="1000" tmFilter="0, 0; .2, .5; .8, .5; 1, 0"/>
                                        <p:tgtEl>
                                          <p:spTgt spid="2"/>
                                        </p:tgtEl>
                                      </p:cBhvr>
                                    </p:animEffect>
                                    <p:animScale>
                                      <p:cBhvr>
                                        <p:cTn id="7" dur="500" autoRev="1" fill="hold"/>
                                        <p:tgtEl>
                                          <p:spTgt spid="2"/>
                                        </p:tgtEl>
                                      </p:cBhvr>
                                      <p:by x="105000" y="105000"/>
                                    </p:animScale>
                                  </p:childTnLst>
                                </p:cTn>
                              </p:par>
                              <p:par>
                                <p:cTn id="8" presetID="26" presetClass="emph" presetSubtype="0" fill="hold" grpId="0" nodeType="withEffect">
                                  <p:stCondLst>
                                    <p:cond delay="4000"/>
                                  </p:stCondLst>
                                  <p:childTnLst>
                                    <p:animEffect transition="out" filter="fade">
                                      <p:cBhvr>
                                        <p:cTn id="9" dur="1000" tmFilter="0, 0; .2, .5; .8, .5; 1, 0"/>
                                        <p:tgtEl>
                                          <p:spTgt spid="3"/>
                                        </p:tgtEl>
                                      </p:cBhvr>
                                    </p:animEffect>
                                    <p:animScale>
                                      <p:cBhvr>
                                        <p:cTn id="10" dur="500" autoRev="1"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705</TotalTime>
  <Words>535</Words>
  <Application>Microsoft Office PowerPoint</Application>
  <PresentationFormat>ユーザー設定</PresentationFormat>
  <Paragraphs>204</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HG丸ｺﾞｼｯｸM-PRO</vt: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橋場</dc:creator>
  <cp:lastModifiedBy>国税庁</cp:lastModifiedBy>
  <cp:revision>54</cp:revision>
  <cp:lastPrinted>2022-10-05T05:07:16Z</cp:lastPrinted>
  <dcterms:created xsi:type="dcterms:W3CDTF">2022-10-02T23:00:59Z</dcterms:created>
  <dcterms:modified xsi:type="dcterms:W3CDTF">2022-10-06T07:37:57Z</dcterms:modified>
</cp:coreProperties>
</file>