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5" r:id="rId1"/>
    <p:sldMasterId id="2147483666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FF38F6A-989A-44D2-9F36-21837102A3C9}">
  <a:tblStyle styleId="{AFF38F6A-989A-44D2-9F36-21837102A3C9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57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6534c4f52d_2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g16534c4f52d_2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16534c4f52d_2_1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8" name="Google Shape;208;g16534c4f52d_2_1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16534c4f52d_2_1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9" name="Google Shape;219;g16534c4f52d_2_1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6534c4f52d_2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8" name="Google Shape;88;g16534c4f52d_2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6534c4f52d_2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g16534c4f52d_2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6534c4f52d_2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g16534c4f52d_2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6534c4f52d_2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9" name="Google Shape;129;g16534c4f52d_2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6534c4f52d_2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g16534c4f52d_2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6534c4f52d_2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1" name="Google Shape;161;g16534c4f52d_2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6534c4f52d_2_1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0" name="Google Shape;190;g16534c4f52d_2_1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6534c4f52d_2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6" name="Google Shape;196;g16534c4f52d_2_1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スタンダード_左揃え 1">
  <p:cSld name="CUSTOM_1_4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>
            <a:spLocks noGrp="1"/>
          </p:cNvSpPr>
          <p:nvPr>
            <p:ph type="title"/>
          </p:nvPr>
        </p:nvSpPr>
        <p:spPr>
          <a:xfrm>
            <a:off x="340713" y="872688"/>
            <a:ext cx="6850800" cy="6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noAutofit/>
          </a:bodyPr>
          <a:lstStyle>
            <a:lvl1pPr lv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200" b="0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200" b="0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200" b="0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200" b="0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200" b="0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200" b="0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200" b="0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200" b="0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200" b="0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14"/>
          <p:cNvSpPr txBox="1">
            <a:spLocks noGrp="1"/>
          </p:cNvSpPr>
          <p:nvPr>
            <p:ph type="title" idx="2"/>
          </p:nvPr>
        </p:nvSpPr>
        <p:spPr>
          <a:xfrm>
            <a:off x="340713" y="289300"/>
            <a:ext cx="81486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noAutofit/>
          </a:bodyPr>
          <a:lstStyle>
            <a:lvl1pPr lv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0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200" b="0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200" b="0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200" b="0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200" b="0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200" b="0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200" b="0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200" b="0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200" b="0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Google Shape;56;p14"/>
          <p:cNvSpPr txBox="1"/>
          <p:nvPr/>
        </p:nvSpPr>
        <p:spPr>
          <a:xfrm>
            <a:off x="7919264" y="4835363"/>
            <a:ext cx="1073400" cy="2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ja" sz="700" b="0" i="0" u="none" strike="noStrike" cap="none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700" b="0" i="0" u="none" strike="noStrike" cap="none">
              <a:solidFill>
                <a:srgbClr val="1E46A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4"/>
          <p:cNvSpPr txBox="1"/>
          <p:nvPr/>
        </p:nvSpPr>
        <p:spPr>
          <a:xfrm>
            <a:off x="6916275" y="4844963"/>
            <a:ext cx="18813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Copyright © 2022 freee sign Inc. All Rights Reserved.</a:t>
            </a:r>
            <a:endParaRPr sz="700" b="0" i="0" u="none" strike="noStrike" cap="non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カスタム レイアウト 2">
  <p:cSld name="CUSTOM_24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/>
          <p:nvPr/>
        </p:nvSpPr>
        <p:spPr>
          <a:xfrm>
            <a:off x="0" y="0"/>
            <a:ext cx="3029700" cy="5143500"/>
          </a:xfrm>
          <a:prstGeom prst="rect">
            <a:avLst/>
          </a:prstGeom>
          <a:solidFill>
            <a:srgbClr val="EBF3FF"/>
          </a:solidFill>
          <a:ln>
            <a:noFill/>
          </a:ln>
        </p:spPr>
        <p:txBody>
          <a:bodyPr spcFirstLastPara="1" wrap="square" lIns="45725" tIns="45725" rIns="45725" bIns="457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5"/>
          <p:cNvSpPr txBox="1"/>
          <p:nvPr/>
        </p:nvSpPr>
        <p:spPr>
          <a:xfrm>
            <a:off x="7919263" y="4835363"/>
            <a:ext cx="1073700" cy="2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ja" sz="700" b="0" i="0" u="none" strike="noStrike" cap="none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700" b="0" i="0" u="none" strike="noStrike" cap="none">
              <a:solidFill>
                <a:srgbClr val="1E46A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5"/>
          <p:cNvSpPr txBox="1"/>
          <p:nvPr/>
        </p:nvSpPr>
        <p:spPr>
          <a:xfrm>
            <a:off x="6916275" y="4844963"/>
            <a:ext cx="18813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Copyright © 2022 freee sign Inc. All Rights Reserved.</a:t>
            </a:r>
            <a:endParaRPr sz="700" b="0" i="0" u="none" strike="noStrike" cap="non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自由レイアウト 1">
  <p:cSld name="CAPTION_ONLY_1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18" y="4565418"/>
            <a:ext cx="1552575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6"/>
          <p:cNvSpPr txBox="1"/>
          <p:nvPr/>
        </p:nvSpPr>
        <p:spPr>
          <a:xfrm>
            <a:off x="7919263" y="4835363"/>
            <a:ext cx="1073400" cy="2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ja" sz="700" b="0" i="0" u="none" strike="noStrike" cap="none">
                <a:solidFill>
                  <a:srgbClr val="093E7B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700" b="0" i="0" u="none" strike="noStrike" cap="none">
              <a:solidFill>
                <a:srgbClr val="093E7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6"/>
          <p:cNvSpPr txBox="1"/>
          <p:nvPr/>
        </p:nvSpPr>
        <p:spPr>
          <a:xfrm>
            <a:off x="6916275" y="4844963"/>
            <a:ext cx="18813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Copyright © 2022 freee sign Inc. All Rights Reserved.</a:t>
            </a:r>
            <a:endParaRPr sz="700" b="0" i="0" u="none" strike="noStrike" cap="non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カスタム レイアウト 1 1">
  <p:cSld name="CUSTOM_23_1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EBF3FF"/>
          </a:solidFill>
          <a:ln>
            <a:noFill/>
          </a:ln>
        </p:spPr>
        <p:txBody>
          <a:bodyPr spcFirstLastPara="1" wrap="square" lIns="45725" tIns="45725" rIns="45725" bIns="457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7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endParaRPr sz="7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7"/>
          <p:cNvSpPr txBox="1"/>
          <p:nvPr/>
        </p:nvSpPr>
        <p:spPr>
          <a:xfrm>
            <a:off x="6916275" y="4844963"/>
            <a:ext cx="18813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Copyright © 2022 freee sign Inc. All Rights Reserved.</a:t>
            </a:r>
            <a:endParaRPr sz="700" b="0" i="0" u="none" strike="noStrike" cap="non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カスタム レイアウト 2 1">
  <p:cSld name="CUSTOM_24_1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8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EBF3FF"/>
          </a:solidFill>
          <a:ln>
            <a:noFill/>
          </a:ln>
        </p:spPr>
        <p:txBody>
          <a:bodyPr spcFirstLastPara="1" wrap="square" lIns="45725" tIns="45725" rIns="45725" bIns="457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8"/>
          <p:cNvSpPr txBox="1"/>
          <p:nvPr/>
        </p:nvSpPr>
        <p:spPr>
          <a:xfrm>
            <a:off x="7919263" y="4835363"/>
            <a:ext cx="1073700" cy="2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ja" sz="700" b="0" i="0" u="none" strike="noStrike" cap="none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700" b="0" i="0" u="none" strike="noStrike" cap="none">
              <a:solidFill>
                <a:srgbClr val="1E46A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8"/>
          <p:cNvSpPr txBox="1"/>
          <p:nvPr/>
        </p:nvSpPr>
        <p:spPr>
          <a:xfrm>
            <a:off x="6916275" y="4844963"/>
            <a:ext cx="18813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Copyright © 2022 freee sign Inc. All Rights Reserved.</a:t>
            </a:r>
            <a:endParaRPr sz="700" b="0" i="0" u="none" strike="noStrike" cap="non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壁紙1">
  <p:cSld name="CUSTOM_20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9"/>
          <p:cNvPicPr preferRelativeResize="0"/>
          <p:nvPr/>
        </p:nvPicPr>
        <p:blipFill rotWithShape="1">
          <a:blip r:embed="rId2">
            <a:alphaModFix/>
          </a:blip>
          <a:srcRect l="19" r="19"/>
          <a:stretch/>
        </p:blipFill>
        <p:spPr>
          <a:xfrm>
            <a:off x="0" y="-2081"/>
            <a:ext cx="9144003" cy="5145581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9"/>
          <p:cNvSpPr txBox="1">
            <a:spLocks noGrp="1"/>
          </p:cNvSpPr>
          <p:nvPr>
            <p:ph type="title"/>
          </p:nvPr>
        </p:nvSpPr>
        <p:spPr>
          <a:xfrm>
            <a:off x="340713" y="2327775"/>
            <a:ext cx="3449400" cy="131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noAutofit/>
          </a:bodyPr>
          <a:lstStyle>
            <a:lvl1pPr lv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200">
                <a:solidFill>
                  <a:srgbClr val="1E46AA"/>
                </a:solidFill>
              </a:defRPr>
            </a:lvl1pPr>
            <a:lvl2pPr lvl="1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200">
                <a:solidFill>
                  <a:srgbClr val="1E46AA"/>
                </a:solidFill>
              </a:defRPr>
            </a:lvl2pPr>
            <a:lvl3pPr lvl="2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200">
                <a:solidFill>
                  <a:srgbClr val="1E46AA"/>
                </a:solidFill>
              </a:defRPr>
            </a:lvl3pPr>
            <a:lvl4pPr lvl="3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200">
                <a:solidFill>
                  <a:srgbClr val="1E46AA"/>
                </a:solidFill>
              </a:defRPr>
            </a:lvl4pPr>
            <a:lvl5pPr lvl="4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200">
                <a:solidFill>
                  <a:srgbClr val="1E46AA"/>
                </a:solidFill>
              </a:defRPr>
            </a:lvl5pPr>
            <a:lvl6pPr lvl="5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200">
                <a:solidFill>
                  <a:srgbClr val="1E46AA"/>
                </a:solidFill>
              </a:defRPr>
            </a:lvl6pPr>
            <a:lvl7pPr lvl="6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200">
                <a:solidFill>
                  <a:srgbClr val="1E46AA"/>
                </a:solidFill>
              </a:defRPr>
            </a:lvl7pPr>
            <a:lvl8pPr lvl="7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200">
                <a:solidFill>
                  <a:srgbClr val="1E46AA"/>
                </a:solidFill>
              </a:defRPr>
            </a:lvl8pPr>
            <a:lvl9pPr lvl="8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200">
                <a:solidFill>
                  <a:srgbClr val="1E46AA"/>
                </a:solidFill>
              </a:defRPr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title" idx="2"/>
          </p:nvPr>
        </p:nvSpPr>
        <p:spPr>
          <a:xfrm>
            <a:off x="340713" y="1219875"/>
            <a:ext cx="3483300" cy="8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noAutofit/>
          </a:bodyPr>
          <a:lstStyle>
            <a:lvl1pPr lv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1E46AA"/>
                </a:solidFill>
              </a:defRPr>
            </a:lvl1pPr>
            <a:lvl2pPr lvl="1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200">
                <a:solidFill>
                  <a:srgbClr val="1E46AA"/>
                </a:solidFill>
              </a:defRPr>
            </a:lvl2pPr>
            <a:lvl3pPr lvl="2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200">
                <a:solidFill>
                  <a:srgbClr val="1E46AA"/>
                </a:solidFill>
              </a:defRPr>
            </a:lvl3pPr>
            <a:lvl4pPr lvl="3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200">
                <a:solidFill>
                  <a:srgbClr val="1E46AA"/>
                </a:solidFill>
              </a:defRPr>
            </a:lvl4pPr>
            <a:lvl5pPr lvl="4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200">
                <a:solidFill>
                  <a:srgbClr val="1E46AA"/>
                </a:solidFill>
              </a:defRPr>
            </a:lvl5pPr>
            <a:lvl6pPr lvl="5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200">
                <a:solidFill>
                  <a:srgbClr val="1E46AA"/>
                </a:solidFill>
              </a:defRPr>
            </a:lvl6pPr>
            <a:lvl7pPr lvl="6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200">
                <a:solidFill>
                  <a:srgbClr val="1E46AA"/>
                </a:solidFill>
              </a:defRPr>
            </a:lvl7pPr>
            <a:lvl8pPr lvl="7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200">
                <a:solidFill>
                  <a:srgbClr val="1E46AA"/>
                </a:solidFill>
              </a:defRPr>
            </a:lvl8pPr>
            <a:lvl9pPr lvl="8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200">
                <a:solidFill>
                  <a:srgbClr val="1E46AA"/>
                </a:solidFill>
              </a:defRPr>
            </a:lvl9pPr>
          </a:lstStyle>
          <a:p>
            <a:endParaRPr/>
          </a:p>
        </p:txBody>
      </p:sp>
      <p:sp>
        <p:nvSpPr>
          <p:cNvPr id="77" name="Google Shape;77;p19"/>
          <p:cNvSpPr txBox="1"/>
          <p:nvPr/>
        </p:nvSpPr>
        <p:spPr>
          <a:xfrm>
            <a:off x="7919263" y="4835363"/>
            <a:ext cx="1073700" cy="2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ja" sz="700" b="0" i="0" u="none" strike="noStrike" cap="none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700" b="0" i="0" u="none" strike="noStrike" cap="none">
              <a:solidFill>
                <a:srgbClr val="1E46AA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00" tIns="92300" rIns="92300" bIns="92300" anchor="t" anchorCtr="0">
            <a:noAutofit/>
          </a:bodyPr>
          <a:lstStyle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●"/>
              <a:defRPr sz="13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title"/>
          </p:nvPr>
        </p:nvSpPr>
        <p:spPr>
          <a:xfrm>
            <a:off x="340713" y="289300"/>
            <a:ext cx="81486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noAutofit/>
          </a:bodyPr>
          <a:lstStyle>
            <a:lvl1pPr marR="0" lvl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200" b="0" i="0" u="none" strike="noStrike" cap="none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200" b="0" i="0" u="none" strike="noStrike" cap="none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200" b="0" i="0" u="none" strike="noStrike" cap="none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200" b="0" i="0" u="none" strike="noStrike" cap="none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200" b="0" i="0" u="none" strike="noStrike" cap="none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200" b="0" i="0" u="none" strike="noStrike" cap="none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200" b="0" i="0" u="none" strike="noStrike" cap="none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200" b="0" i="0" u="none" strike="noStrike" cap="none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ta.go.jp/law/joho-zeikaishaku/sonota/jirei/pdf/0021006-031_02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www.nta.go.jp/law/joho-zeikaishaku/sonota/jirei/pdf/0021006-031_03.pdf" TargetMode="External"/><Relationship Id="rId5" Type="http://schemas.openxmlformats.org/officeDocument/2006/relationships/hyperlink" Target="https://elaws.e-gov.go.jp/document?lawid=410AC0000000025" TargetMode="External"/><Relationship Id="rId4" Type="http://schemas.openxmlformats.org/officeDocument/2006/relationships/hyperlink" Target="https://elaws.e-gov.go.jp/document?lawid=340AC000000003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2.png"/><Relationship Id="rId5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0"/>
          <p:cNvSpPr/>
          <p:nvPr/>
        </p:nvSpPr>
        <p:spPr>
          <a:xfrm>
            <a:off x="0" y="1"/>
            <a:ext cx="9144000" cy="5143500"/>
          </a:xfrm>
          <a:prstGeom prst="rect">
            <a:avLst/>
          </a:prstGeom>
          <a:solidFill>
            <a:srgbClr val="EBF3FF"/>
          </a:solidFill>
          <a:ln>
            <a:noFill/>
          </a:ln>
        </p:spPr>
        <p:txBody>
          <a:bodyPr spcFirstLastPara="1" wrap="square" lIns="45725" tIns="45725" rIns="45725" bIns="457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83" name="Google Shape;83;p20"/>
          <p:cNvSpPr txBox="1">
            <a:spLocks noGrp="1"/>
          </p:cNvSpPr>
          <p:nvPr>
            <p:ph type="title" idx="2"/>
          </p:nvPr>
        </p:nvSpPr>
        <p:spPr>
          <a:xfrm>
            <a:off x="1076550" y="1385550"/>
            <a:ext cx="6990900" cy="14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lang="ja" sz="1800" b="1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rPr>
              <a:t>使いやすさ</a:t>
            </a:r>
            <a:r>
              <a:rPr lang="ja" sz="1800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ja" sz="3000" b="1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rPr>
              <a:t>No.1</a:t>
            </a:r>
            <a:r>
              <a:rPr lang="ja" sz="700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rPr>
              <a:t>※</a:t>
            </a:r>
            <a:r>
              <a:rPr lang="ja" sz="1800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rPr>
              <a:t>　ワンストップ電子契約サービス</a:t>
            </a:r>
            <a:endParaRPr sz="1800">
              <a:solidFill>
                <a:srgbClr val="1E46A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lang="ja" sz="2500" b="1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rPr>
              <a:t>文書保管プラン</a:t>
            </a:r>
            <a:endParaRPr sz="2500" b="1">
              <a:solidFill>
                <a:srgbClr val="1E46A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2400"/>
              <a:buNone/>
            </a:pPr>
            <a:r>
              <a:rPr lang="ja" sz="1800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rPr>
              <a:t>～電子帳簿保存法の改正への対応～</a:t>
            </a:r>
            <a:endParaRPr sz="1800">
              <a:solidFill>
                <a:srgbClr val="1E46A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20"/>
          <p:cNvSpPr txBox="1"/>
          <p:nvPr/>
        </p:nvSpPr>
        <p:spPr>
          <a:xfrm>
            <a:off x="4572000" y="4853908"/>
            <a:ext cx="45720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r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700" b="0" i="0" u="none" strike="noStrike" cap="none">
                <a:solidFill>
                  <a:srgbClr val="093E7B"/>
                </a:solidFill>
                <a:latin typeface="Arial"/>
                <a:ea typeface="Arial"/>
                <a:cs typeface="Arial"/>
                <a:sym typeface="Arial"/>
              </a:rPr>
              <a:t>※電子契約サービスを対象にしたサイト比較イメージ調査（2020年6月時点）</a:t>
            </a:r>
            <a:endParaRPr sz="700" b="0" i="0" u="none" strike="noStrike" cap="none">
              <a:solidFill>
                <a:srgbClr val="093E7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24188" y="2838450"/>
            <a:ext cx="3095625" cy="114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9"/>
          <p:cNvSpPr/>
          <p:nvPr/>
        </p:nvSpPr>
        <p:spPr>
          <a:xfrm>
            <a:off x="551513" y="2425350"/>
            <a:ext cx="8260800" cy="1894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5725" tIns="45725" rIns="45725" bIns="457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29"/>
          <p:cNvSpPr txBox="1">
            <a:spLocks noGrp="1"/>
          </p:cNvSpPr>
          <p:nvPr>
            <p:ph type="title" idx="4294967295"/>
          </p:nvPr>
        </p:nvSpPr>
        <p:spPr>
          <a:xfrm>
            <a:off x="340713" y="289300"/>
            <a:ext cx="81486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ja" sz="1800" b="1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rPr>
              <a:t>本日の</a:t>
            </a:r>
            <a:r>
              <a:rPr lang="ja" sz="1800" b="1">
                <a:latin typeface="Arial"/>
                <a:ea typeface="Arial"/>
                <a:cs typeface="Arial"/>
                <a:sym typeface="Arial"/>
              </a:rPr>
              <a:t>まとめ</a:t>
            </a:r>
            <a:endParaRPr sz="1800" b="1">
              <a:solidFill>
                <a:srgbClr val="1E46A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29"/>
          <p:cNvSpPr/>
          <p:nvPr/>
        </p:nvSpPr>
        <p:spPr>
          <a:xfrm>
            <a:off x="694313" y="2425363"/>
            <a:ext cx="7733700" cy="18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ctr" anchorCtr="0">
            <a:noAutofit/>
          </a:bodyPr>
          <a:lstStyle/>
          <a:p>
            <a:pPr marL="2286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" sz="1800" b="0" i="0" u="none" strike="noStrike" cap="none">
                <a:solidFill>
                  <a:srgbClr val="23418C"/>
                </a:solidFill>
                <a:latin typeface="Arial"/>
                <a:ea typeface="Arial"/>
                <a:cs typeface="Arial"/>
                <a:sym typeface="Arial"/>
              </a:rPr>
              <a:t>freeeサインなら</a:t>
            </a:r>
            <a:endParaRPr sz="1800" b="0" i="0" u="none" strike="noStrike" cap="none">
              <a:solidFill>
                <a:srgbClr val="23418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" sz="16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年払い</a:t>
            </a:r>
            <a:r>
              <a:rPr lang="ja" sz="31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5,000</a:t>
            </a:r>
            <a:r>
              <a:rPr lang="ja" sz="16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円/月</a:t>
            </a:r>
            <a:r>
              <a:rPr lang="ja"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(税抜)</a:t>
            </a:r>
            <a:r>
              <a:rPr lang="ja" sz="1800" b="0" i="0" u="none" strike="noStrike" cap="none">
                <a:solidFill>
                  <a:srgbClr val="23418C"/>
                </a:solidFill>
                <a:latin typeface="Arial"/>
                <a:ea typeface="Arial"/>
                <a:cs typeface="Arial"/>
                <a:sym typeface="Arial"/>
              </a:rPr>
              <a:t>で電子帳簿保存法の改正に対応</a:t>
            </a:r>
            <a:endParaRPr sz="1800" b="0" i="0" u="none" strike="noStrike" cap="none">
              <a:solidFill>
                <a:srgbClr val="23418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" sz="1800" b="0" i="0" u="none" strike="noStrike" cap="none">
                <a:solidFill>
                  <a:srgbClr val="23418C"/>
                </a:solidFill>
                <a:latin typeface="Arial"/>
                <a:ea typeface="Arial"/>
                <a:cs typeface="Arial"/>
                <a:sym typeface="Arial"/>
              </a:rPr>
              <a:t>将来的に</a:t>
            </a:r>
            <a:r>
              <a:rPr lang="ja"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電子契約を活用</a:t>
            </a:r>
            <a:r>
              <a:rPr lang="ja" sz="1800" b="0" i="0" u="none" strike="noStrike" cap="none">
                <a:solidFill>
                  <a:srgbClr val="23418C"/>
                </a:solidFill>
                <a:latin typeface="Arial"/>
                <a:ea typeface="Arial"/>
                <a:cs typeface="Arial"/>
                <a:sym typeface="Arial"/>
              </a:rPr>
              <a:t>する場合もスムーズに移行</a:t>
            </a:r>
            <a:endParaRPr sz="1800" b="0" i="0" u="none" strike="noStrike" cap="none">
              <a:solidFill>
                <a:srgbClr val="23418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29"/>
          <p:cNvSpPr txBox="1"/>
          <p:nvPr/>
        </p:nvSpPr>
        <p:spPr>
          <a:xfrm>
            <a:off x="551513" y="1122200"/>
            <a:ext cx="8260800" cy="831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spAutoFit/>
          </a:bodyPr>
          <a:lstStyle/>
          <a:p>
            <a:pPr marL="2286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" sz="1200" b="0" i="0" u="none" strike="noStrike" cap="none">
                <a:solidFill>
                  <a:srgbClr val="23418C"/>
                </a:solidFill>
                <a:latin typeface="Arial"/>
                <a:ea typeface="Arial"/>
                <a:cs typeface="Arial"/>
                <a:sym typeface="Arial"/>
              </a:rPr>
              <a:t>電子帳簿保存法改正により</a:t>
            </a:r>
            <a:endParaRPr sz="1200" b="0" i="0" u="none" strike="noStrike" cap="none">
              <a:solidFill>
                <a:srgbClr val="23418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" sz="1800" b="0" i="0" u="none" strike="noStrike" cap="none">
                <a:solidFill>
                  <a:srgbClr val="23418C"/>
                </a:solidFill>
                <a:latin typeface="Arial"/>
                <a:ea typeface="Arial"/>
                <a:cs typeface="Arial"/>
                <a:sym typeface="Arial"/>
              </a:rPr>
              <a:t>　　✓　データで文書を受け取ったらタイムスタンプ等が必要</a:t>
            </a:r>
            <a:br>
              <a:rPr lang="ja" sz="1800" b="0" i="0" u="none" strike="noStrike" cap="none">
                <a:solidFill>
                  <a:srgbClr val="23418C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ja" sz="1800" b="0" i="0" u="none" strike="noStrike" cap="none">
                <a:solidFill>
                  <a:srgbClr val="23418C"/>
                </a:solidFill>
                <a:latin typeface="Arial"/>
                <a:ea typeface="Arial"/>
                <a:cs typeface="Arial"/>
                <a:sym typeface="Arial"/>
              </a:rPr>
              <a:t>　　✓　紙で受け取った文書は、申請不要で破棄可能</a:t>
            </a:r>
            <a:endParaRPr sz="1800" b="0" i="0" u="none" strike="noStrike" cap="none">
              <a:solidFill>
                <a:srgbClr val="23418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4" name="Google Shape;214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07313" y="2462975"/>
            <a:ext cx="1905000" cy="1819275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Google Shape;215;p29"/>
          <p:cNvSpPr txBox="1"/>
          <p:nvPr/>
        </p:nvSpPr>
        <p:spPr>
          <a:xfrm>
            <a:off x="4932713" y="4513975"/>
            <a:ext cx="3879600" cy="18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※上記価格は税抜き表記、年払いの場合です。月払いの場合は料金が異なりますのでお問合せください。</a:t>
            </a:r>
            <a:endParaRPr sz="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29"/>
          <p:cNvSpPr txBox="1"/>
          <p:nvPr/>
        </p:nvSpPr>
        <p:spPr>
          <a:xfrm>
            <a:off x="4932713" y="4367425"/>
            <a:ext cx="1882050" cy="18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※年払い、月払いいずれも契約期間は1年間です。</a:t>
            </a:r>
            <a:endParaRPr sz="7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Google Shape;221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24188" y="2000250"/>
            <a:ext cx="3095625" cy="114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1"/>
          <p:cNvSpPr txBox="1"/>
          <p:nvPr/>
        </p:nvSpPr>
        <p:spPr>
          <a:xfrm>
            <a:off x="3705925" y="0"/>
            <a:ext cx="5448000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0000" tIns="80000" rIns="80000" bIns="8000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" sz="1200" b="0" i="0" u="none" strike="noStrike" cap="none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rPr>
              <a:t>会社名</a:t>
            </a:r>
            <a:endParaRPr sz="1200" b="0" i="0" u="none" strike="noStrike" cap="none">
              <a:solidFill>
                <a:srgbClr val="1E46A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ja" sz="1400" b="0" i="0" u="none" strike="noStrike" cap="none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rPr>
              <a:t>freeeサイン株式会社　</a:t>
            </a:r>
            <a:r>
              <a:rPr lang="ja" sz="1000" b="0" i="0" u="none" strike="noStrike" cap="none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rPr>
              <a:t>freee株式会社70％出資子会社</a:t>
            </a:r>
            <a:endParaRPr sz="800" b="0" i="0" u="none" strike="noStrike" cap="none">
              <a:solidFill>
                <a:srgbClr val="1E46A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1E46A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" sz="1200" b="0" i="0" u="none" strike="noStrike" cap="none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rPr>
              <a:t>設立年月日</a:t>
            </a:r>
            <a:endParaRPr sz="1200" b="0" i="0" u="none" strike="noStrike" cap="none">
              <a:solidFill>
                <a:srgbClr val="1E46A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ja" sz="1400" b="0" i="0" u="none" strike="noStrike" cap="none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rPr>
              <a:t>2013年4月24日</a:t>
            </a:r>
            <a:endParaRPr sz="1400" b="0" i="0" u="none" strike="noStrike" cap="none">
              <a:solidFill>
                <a:srgbClr val="1E46A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1E46A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" sz="1200" b="0" i="0" u="none" strike="noStrike" cap="none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rPr>
              <a:t>代表取締役</a:t>
            </a:r>
            <a:endParaRPr sz="1200" b="0" i="0" u="none" strike="noStrike" cap="none">
              <a:solidFill>
                <a:srgbClr val="1E46A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ja" sz="1400" b="0" i="0" u="none" strike="noStrike" cap="none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rPr>
              <a:t>鬼頭 政人</a:t>
            </a:r>
            <a:r>
              <a:rPr lang="ja" sz="1000" b="0" i="0" u="none" strike="noStrike" cap="none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rPr>
              <a:t>（第60期弁護士）</a:t>
            </a:r>
            <a:endParaRPr sz="1000" b="0" i="0" u="none" strike="noStrike" cap="none">
              <a:solidFill>
                <a:srgbClr val="1E46A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1E46A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" sz="1200" b="0" i="0" u="none" strike="noStrike" cap="none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rPr>
              <a:t>資本金</a:t>
            </a:r>
            <a:endParaRPr sz="1200" b="0" i="0" u="none" strike="noStrike" cap="none">
              <a:solidFill>
                <a:srgbClr val="1E46A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ja" sz="1400" b="0" i="0" u="none" strike="noStrike" cap="none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rPr>
              <a:t>135,670,000円</a:t>
            </a:r>
            <a:r>
              <a:rPr lang="ja" sz="1000" b="0" i="0" u="none" strike="noStrike" cap="none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rPr>
              <a:t>（資本準備金含む）</a:t>
            </a:r>
            <a:endParaRPr sz="700" b="0" i="0" u="none" strike="noStrike" cap="none">
              <a:solidFill>
                <a:srgbClr val="1E46A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1E46A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" sz="1200" b="0" i="0" u="none" strike="noStrike" cap="none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rPr>
              <a:t>本社所在地</a:t>
            </a:r>
            <a:endParaRPr sz="1200" b="0" i="0" u="none" strike="noStrike" cap="none">
              <a:solidFill>
                <a:srgbClr val="1E46A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ja" sz="1400" b="0" i="0" u="none" strike="noStrike" cap="none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rPr>
              <a:t>東京都品川区大崎1丁目2-2 </a:t>
            </a:r>
            <a:endParaRPr sz="1400" b="0" i="0" u="none" strike="noStrike" cap="none">
              <a:solidFill>
                <a:srgbClr val="1E46A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ja" sz="1400" b="0" i="0" u="none" strike="noStrike" cap="none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rPr>
              <a:t>アートヴィレッジ大崎セントラルタワー18F</a:t>
            </a:r>
            <a:endParaRPr sz="1200" b="0" i="0" u="none" strike="noStrike" cap="none">
              <a:solidFill>
                <a:srgbClr val="1E46A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1E46A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" sz="1200" b="0" i="0" u="none" strike="noStrike" cap="none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rPr>
              <a:t>事業内容</a:t>
            </a:r>
            <a:endParaRPr sz="1200" b="0" i="0" u="none" strike="noStrike" cap="none">
              <a:solidFill>
                <a:srgbClr val="1E46A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" sz="1400" b="0" i="0" u="none" strike="noStrike" cap="none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rPr>
              <a:t>電子契約サービス</a:t>
            </a:r>
            <a:endParaRPr sz="1400" b="0" i="0" u="none" strike="noStrike" cap="none">
              <a:solidFill>
                <a:srgbClr val="1E46A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21"/>
          <p:cNvSpPr txBox="1"/>
          <p:nvPr/>
        </p:nvSpPr>
        <p:spPr>
          <a:xfrm>
            <a:off x="-30200" y="0"/>
            <a:ext cx="3078300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00" tIns="92300" rIns="92300" bIns="923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1600" b="0" i="0" u="none" strike="noStrike" cap="none">
              <a:solidFill>
                <a:srgbClr val="1E46AA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1600" b="0" i="0" u="none" strike="noStrike" cap="none">
              <a:solidFill>
                <a:srgbClr val="1E46AA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1600" b="0" i="0" u="none" strike="noStrike" cap="none">
              <a:solidFill>
                <a:srgbClr val="1E46AA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1600" b="0" i="0" u="none" strike="noStrike" cap="none">
              <a:solidFill>
                <a:srgbClr val="1E46AA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ja" sz="2400" b="0" i="0" u="none" strike="noStrike" cap="none">
                <a:solidFill>
                  <a:srgbClr val="1E46AA"/>
                </a:solidFill>
                <a:latin typeface="Arial"/>
                <a:ea typeface="Arial"/>
                <a:cs typeface="Arial"/>
                <a:sym typeface="Arial"/>
              </a:rPr>
              <a:t>会社概要</a:t>
            </a:r>
            <a:endParaRPr sz="2400" b="0" i="0" u="none" strike="noStrike" cap="none">
              <a:solidFill>
                <a:srgbClr val="1E46A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2" name="Google Shape;92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54050" y="2095488"/>
            <a:ext cx="3048000" cy="30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2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89373" y="4174823"/>
            <a:ext cx="1552575" cy="57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2"/>
          <p:cNvSpPr txBox="1">
            <a:spLocks noGrp="1"/>
          </p:cNvSpPr>
          <p:nvPr>
            <p:ph type="title" idx="4294967295"/>
          </p:nvPr>
        </p:nvSpPr>
        <p:spPr>
          <a:xfrm>
            <a:off x="721713" y="872688"/>
            <a:ext cx="6350100" cy="6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ja" sz="1200">
                <a:solidFill>
                  <a:srgbClr val="23418C"/>
                </a:solidFill>
                <a:latin typeface="Arial"/>
                <a:ea typeface="Arial"/>
                <a:cs typeface="Arial"/>
                <a:sym typeface="Arial"/>
              </a:rPr>
              <a:t>国税調査に関係する文書を電子化する際のルールです</a:t>
            </a:r>
            <a:endParaRPr sz="1200">
              <a:solidFill>
                <a:srgbClr val="23418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ja" sz="1200">
                <a:solidFill>
                  <a:srgbClr val="23418C"/>
                </a:solidFill>
                <a:latin typeface="Arial"/>
                <a:ea typeface="Arial"/>
                <a:cs typeface="Arial"/>
                <a:sym typeface="Arial"/>
              </a:rPr>
              <a:t>調査や提出を円滑化するために、書類の種類やシーンに応じて要件が定められています</a:t>
            </a:r>
            <a:endParaRPr sz="1200">
              <a:solidFill>
                <a:srgbClr val="23418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22"/>
          <p:cNvSpPr txBox="1">
            <a:spLocks noGrp="1"/>
          </p:cNvSpPr>
          <p:nvPr>
            <p:ph type="title" idx="4294967295"/>
          </p:nvPr>
        </p:nvSpPr>
        <p:spPr>
          <a:xfrm>
            <a:off x="340713" y="289300"/>
            <a:ext cx="81486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ja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そもそも、電子帳簿保存法とは</a:t>
            </a:r>
            <a:endParaRPr sz="18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0" name="Google Shape;100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87024" y="1872179"/>
            <a:ext cx="1228017" cy="12280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8107" y="1693930"/>
            <a:ext cx="1228017" cy="12280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0493" y="2638228"/>
            <a:ext cx="1228017" cy="1228017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2"/>
          <p:cNvSpPr txBox="1"/>
          <p:nvPr/>
        </p:nvSpPr>
        <p:spPr>
          <a:xfrm>
            <a:off x="318887" y="3761400"/>
            <a:ext cx="2794800" cy="56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" sz="11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請求書・発注書</a:t>
            </a:r>
            <a:endParaRPr sz="11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" sz="11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納品書・契約書</a:t>
            </a:r>
            <a:endParaRPr sz="11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ja" sz="9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など</a:t>
            </a:r>
            <a:endParaRPr sz="9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4" name="Google Shape;104;p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969573" y="1979069"/>
            <a:ext cx="1695450" cy="1390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22"/>
          <p:cNvSpPr/>
          <p:nvPr/>
        </p:nvSpPr>
        <p:spPr>
          <a:xfrm>
            <a:off x="2852195" y="2254055"/>
            <a:ext cx="1233600" cy="635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>
            <a:noFill/>
          </a:ln>
          <a:effectLst>
            <a:outerShdw blurRad="57150" dist="57150" dir="1800000" algn="bl" rotWithShape="0">
              <a:schemeClr val="accent1">
                <a:alpha val="49803"/>
              </a:schemeClr>
            </a:outerShdw>
          </a:effectLst>
        </p:spPr>
        <p:txBody>
          <a:bodyPr spcFirstLastPara="1" wrap="square" lIns="45725" tIns="45725" rIns="45725" bIns="457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"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データ保存</a:t>
            </a: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22"/>
          <p:cNvSpPr/>
          <p:nvPr/>
        </p:nvSpPr>
        <p:spPr>
          <a:xfrm>
            <a:off x="5595394" y="1957030"/>
            <a:ext cx="1233600" cy="635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>
            <a:noFill/>
          </a:ln>
          <a:effectLst>
            <a:outerShdw blurRad="57150" dist="57150" dir="1800000" algn="bl" rotWithShape="0">
              <a:schemeClr val="accent1">
                <a:alpha val="49803"/>
              </a:schemeClr>
            </a:outerShdw>
          </a:effectLst>
        </p:spPr>
        <p:txBody>
          <a:bodyPr spcFirstLastPara="1" wrap="square" lIns="45725" tIns="45725" rIns="45725" bIns="457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"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提出</a:t>
            </a: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22"/>
          <p:cNvSpPr/>
          <p:nvPr/>
        </p:nvSpPr>
        <p:spPr>
          <a:xfrm flipH="1">
            <a:off x="5595395" y="2694592"/>
            <a:ext cx="1233600" cy="635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>
            <a:noFill/>
          </a:ln>
          <a:effectLst>
            <a:outerShdw blurRad="57150" dist="57150" dir="1800000" algn="bl" rotWithShape="0">
              <a:schemeClr val="accent1">
                <a:alpha val="49803"/>
              </a:schemeClr>
            </a:outerShdw>
          </a:effectLst>
        </p:spPr>
        <p:txBody>
          <a:bodyPr spcFirstLastPara="1" wrap="square" lIns="45725" tIns="45725" rIns="45725" bIns="457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"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調査</a:t>
            </a: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22"/>
          <p:cNvSpPr txBox="1"/>
          <p:nvPr/>
        </p:nvSpPr>
        <p:spPr>
          <a:xfrm>
            <a:off x="6851811" y="3597300"/>
            <a:ext cx="20052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ja" sz="13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国税</a:t>
            </a:r>
            <a:endParaRPr sz="13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2"/>
          <p:cNvSpPr/>
          <p:nvPr/>
        </p:nvSpPr>
        <p:spPr>
          <a:xfrm>
            <a:off x="3608450" y="3597300"/>
            <a:ext cx="2748600" cy="897900"/>
          </a:xfrm>
          <a:prstGeom prst="rect">
            <a:avLst/>
          </a:prstGeom>
          <a:noFill/>
          <a:ln w="9525" cap="flat" cmpd="sng">
            <a:solidFill>
              <a:srgbClr val="093E7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ja" sz="9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r>
              <a:rPr lang="ja" sz="8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提出・調査をスムーズにするため、</a:t>
            </a:r>
            <a:endParaRPr sz="8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000" b="0" i="0" u="none" strike="noStrike" cap="none">
                <a:solidFill>
                  <a:srgbClr val="23418C"/>
                </a:solidFill>
                <a:latin typeface="Arial"/>
                <a:ea typeface="Arial"/>
                <a:cs typeface="Arial"/>
                <a:sym typeface="Arial"/>
              </a:rPr>
              <a:t>　　✓  改ざん防止の処理がされていること</a:t>
            </a:r>
            <a:endParaRPr sz="1000" b="0" i="0" u="none" strike="noStrike" cap="none">
              <a:solidFill>
                <a:srgbClr val="23418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000" b="0" i="0" u="none" strike="noStrike" cap="none">
                <a:solidFill>
                  <a:srgbClr val="23418C"/>
                </a:solidFill>
                <a:latin typeface="Arial"/>
                <a:ea typeface="Arial"/>
                <a:cs typeface="Arial"/>
                <a:sym typeface="Arial"/>
              </a:rPr>
              <a:t>　　✓  検索が容易にできること</a:t>
            </a:r>
            <a:endParaRPr sz="1000" b="0" i="0" u="none" strike="noStrike" cap="none">
              <a:solidFill>
                <a:srgbClr val="23418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" sz="8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　などの要件が定められている</a:t>
            </a:r>
            <a:endParaRPr sz="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0" name="Google Shape;110;p2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745288" y="1600350"/>
            <a:ext cx="2286000" cy="20691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>
            <a:spLocks noGrp="1"/>
          </p:cNvSpPr>
          <p:nvPr>
            <p:ph type="title" idx="4294967295"/>
          </p:nvPr>
        </p:nvSpPr>
        <p:spPr>
          <a:xfrm>
            <a:off x="683613" y="872688"/>
            <a:ext cx="6850800" cy="4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ja" sz="1200">
                <a:solidFill>
                  <a:srgbClr val="23418C"/>
                </a:solidFill>
                <a:latin typeface="Arial"/>
                <a:ea typeface="Arial"/>
                <a:cs typeface="Arial"/>
                <a:sym typeface="Arial"/>
              </a:rPr>
              <a:t>書類の受取り方に応じて保管のルールが異なります</a:t>
            </a:r>
            <a:endParaRPr sz="1200">
              <a:solidFill>
                <a:srgbClr val="23418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23"/>
          <p:cNvSpPr txBox="1">
            <a:spLocks noGrp="1"/>
          </p:cNvSpPr>
          <p:nvPr>
            <p:ph type="title" idx="4294967295"/>
          </p:nvPr>
        </p:nvSpPr>
        <p:spPr>
          <a:xfrm>
            <a:off x="340713" y="289300"/>
            <a:ext cx="81486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ja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改正のポイント</a:t>
            </a:r>
            <a:endParaRPr sz="18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3"/>
          <p:cNvSpPr/>
          <p:nvPr/>
        </p:nvSpPr>
        <p:spPr>
          <a:xfrm>
            <a:off x="635113" y="1628438"/>
            <a:ext cx="3288300" cy="2737200"/>
          </a:xfrm>
          <a:prstGeom prst="rect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25" tIns="45725" rIns="45725" bIns="457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ja" sz="1500" b="0" i="0" u="none" strike="noStrike" cap="none">
                <a:solidFill>
                  <a:srgbClr val="23418C"/>
                </a:solidFill>
                <a:latin typeface="Arial"/>
                <a:ea typeface="Arial"/>
                <a:cs typeface="Arial"/>
                <a:sym typeface="Arial"/>
              </a:rPr>
              <a:t>データでやり取りする場合</a:t>
            </a:r>
            <a:endParaRPr sz="1500" b="0" i="0" u="none" strike="noStrike" cap="none">
              <a:solidFill>
                <a:srgbClr val="23418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3"/>
          <p:cNvSpPr/>
          <p:nvPr/>
        </p:nvSpPr>
        <p:spPr>
          <a:xfrm>
            <a:off x="5155088" y="1630675"/>
            <a:ext cx="3288300" cy="2737200"/>
          </a:xfrm>
          <a:prstGeom prst="rect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25" tIns="45725" rIns="45725" bIns="457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ja" sz="1500" b="0" i="0" u="none" strike="noStrike" cap="none">
                <a:solidFill>
                  <a:srgbClr val="23418C"/>
                </a:solidFill>
                <a:latin typeface="Arial"/>
                <a:ea typeface="Arial"/>
                <a:cs typeface="Arial"/>
                <a:sym typeface="Arial"/>
              </a:rPr>
              <a:t>紙でやり取りする場合</a:t>
            </a:r>
            <a:endParaRPr sz="1500" b="0" i="0" u="none" strike="noStrike" cap="none">
              <a:solidFill>
                <a:srgbClr val="23418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23"/>
          <p:cNvSpPr/>
          <p:nvPr/>
        </p:nvSpPr>
        <p:spPr>
          <a:xfrm>
            <a:off x="3452138" y="1305263"/>
            <a:ext cx="808200" cy="8082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57150" dist="57150" dir="1800000" algn="bl" rotWithShape="0">
              <a:schemeClr val="accent1">
                <a:alpha val="49803"/>
              </a:schemeClr>
            </a:outerShdw>
          </a:effectLst>
        </p:spPr>
        <p:txBody>
          <a:bodyPr spcFirstLastPara="1" wrap="square" lIns="45725" tIns="45725" rIns="45725" bIns="457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ルール</a:t>
            </a: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強化</a:t>
            </a: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23"/>
          <p:cNvSpPr/>
          <p:nvPr/>
        </p:nvSpPr>
        <p:spPr>
          <a:xfrm>
            <a:off x="8006450" y="1305263"/>
            <a:ext cx="808200" cy="8082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57150" dist="57150" dir="1800000" algn="bl" rotWithShape="0">
              <a:schemeClr val="accent1">
                <a:alpha val="49803"/>
              </a:schemeClr>
            </a:outerShdw>
          </a:effectLst>
        </p:spPr>
        <p:txBody>
          <a:bodyPr spcFirstLastPara="1" wrap="square" lIns="45725" tIns="45725" rIns="45725" bIns="457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ルール</a:t>
            </a: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緩和</a:t>
            </a: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1" name="Google Shape;121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8589" y="2189657"/>
            <a:ext cx="1401198" cy="11492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02776" y="2189667"/>
            <a:ext cx="1116378" cy="11163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055699" y="2151567"/>
            <a:ext cx="1116378" cy="1116378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23"/>
          <p:cNvSpPr/>
          <p:nvPr/>
        </p:nvSpPr>
        <p:spPr>
          <a:xfrm>
            <a:off x="6394500" y="2460375"/>
            <a:ext cx="899400" cy="549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45725" tIns="45725" rIns="45725" bIns="457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スキャン</a:t>
            </a:r>
            <a:endParaRPr sz="1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23"/>
          <p:cNvSpPr txBox="1"/>
          <p:nvPr/>
        </p:nvSpPr>
        <p:spPr>
          <a:xfrm>
            <a:off x="780711" y="3445675"/>
            <a:ext cx="3031200" cy="67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" sz="12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改ざん防止の対応をしたうえで</a:t>
            </a:r>
            <a:endParaRPr sz="12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" sz="12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データ保存が絶対に</a:t>
            </a:r>
            <a:endParaRPr sz="12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"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今まで容認されてた紙保存は廃止</a:t>
            </a:r>
            <a:endParaRPr sz="14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23"/>
          <p:cNvSpPr txBox="1"/>
          <p:nvPr/>
        </p:nvSpPr>
        <p:spPr>
          <a:xfrm>
            <a:off x="5328599" y="3453250"/>
            <a:ext cx="3031200" cy="67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" sz="12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受け取った紙文書は</a:t>
            </a:r>
            <a:endParaRPr sz="12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" sz="12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スキャンして電子保存が可能に</a:t>
            </a:r>
            <a:endParaRPr sz="12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"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今まで必要だった税務署申請は廃止</a:t>
            </a:r>
            <a:endParaRPr sz="14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/>
          <p:nvPr/>
        </p:nvSpPr>
        <p:spPr>
          <a:xfrm>
            <a:off x="1111400" y="1921250"/>
            <a:ext cx="3180900" cy="2290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青色申告の承認取消</a:t>
            </a:r>
            <a:endParaRPr sz="18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700" b="0" i="0" u="none" strike="noStrike" cap="none">
                <a:solidFill>
                  <a:srgbClr val="1D1C1D"/>
                </a:solidFill>
                <a:latin typeface="Arial"/>
                <a:ea typeface="Arial"/>
                <a:cs typeface="Arial"/>
                <a:sym typeface="Arial"/>
              </a:rPr>
              <a:t>電磁的記録の保存を要件を満たして行っていない場合には、</a:t>
            </a:r>
            <a:endParaRPr sz="700" b="0" i="0" u="none" strike="noStrike" cap="none">
              <a:solidFill>
                <a:srgbClr val="1D1C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700" b="0" i="0" u="none" strike="noStrike" cap="none">
                <a:solidFill>
                  <a:srgbClr val="1D1C1D"/>
                </a:solidFill>
                <a:latin typeface="Arial"/>
                <a:ea typeface="Arial"/>
                <a:cs typeface="Arial"/>
                <a:sym typeface="Arial"/>
              </a:rPr>
              <a:t>保存義務が履行されていないことになるとして、</a:t>
            </a:r>
            <a:endParaRPr sz="700" b="0" i="0" u="none" strike="noStrike" cap="none">
              <a:solidFill>
                <a:srgbClr val="1D1C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700" b="0" i="0" u="none" strike="noStrike" cap="none">
                <a:solidFill>
                  <a:srgbClr val="1D1C1D"/>
                </a:solidFill>
                <a:latin typeface="Arial"/>
                <a:ea typeface="Arial"/>
                <a:cs typeface="Arial"/>
                <a:sym typeface="Arial"/>
              </a:rPr>
              <a:t>青色申告の承認の取消対象となり得ます。</a:t>
            </a:r>
            <a:endParaRPr sz="700" b="0" i="0" u="none" strike="noStrike" cap="none">
              <a:solidFill>
                <a:srgbClr val="1D1C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700" b="0" i="0" u="sng" strike="noStrike" cap="none">
                <a:solidFill>
                  <a:srgbClr val="1D1C1D"/>
                </a:solidFill>
                <a:latin typeface="Arial"/>
                <a:ea typeface="Arial"/>
                <a:cs typeface="Arial"/>
                <a:sym typeface="Arial"/>
              </a:rPr>
              <a:t>※</a:t>
            </a:r>
            <a:r>
              <a:rPr lang="ja" sz="7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国税庁「電子帳簿保存法一問一答【スキャナ保存関係】」</a:t>
            </a:r>
            <a:r>
              <a:rPr lang="ja" sz="700" b="0" i="0" u="sng" strike="noStrike" cap="none">
                <a:solidFill>
                  <a:srgbClr val="1D1C1D"/>
                </a:solidFill>
                <a:latin typeface="Arial"/>
                <a:ea typeface="Arial"/>
                <a:cs typeface="Arial"/>
                <a:sym typeface="Arial"/>
              </a:rPr>
              <a:t>P40／問56</a:t>
            </a:r>
            <a:endParaRPr sz="700" b="0" i="0" u="sng" strike="noStrike" cap="none">
              <a:solidFill>
                <a:srgbClr val="1D1C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700" b="0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※</a:t>
            </a:r>
            <a:r>
              <a:rPr lang="ja" sz="7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法人税法</a:t>
            </a:r>
            <a:r>
              <a:rPr lang="ja" sz="700" b="0" i="0" u="sng" strike="noStrike" cap="none">
                <a:solidFill>
                  <a:srgbClr val="0062F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ja" sz="700" b="0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第127条第1項第1号</a:t>
            </a:r>
            <a:endParaRPr sz="700" b="0" i="0" u="sng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 b="0" i="0" u="sng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重加算税35％に</a:t>
            </a:r>
            <a:endParaRPr sz="18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追加で重加算税10％</a:t>
            </a:r>
            <a:endParaRPr sz="18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700" b="0" i="0" u="none" strike="noStrike" cap="none">
                <a:solidFill>
                  <a:srgbClr val="1D1C1D"/>
                </a:solidFill>
                <a:latin typeface="Arial"/>
                <a:ea typeface="Arial"/>
                <a:cs typeface="Arial"/>
                <a:sym typeface="Arial"/>
              </a:rPr>
              <a:t>電磁的記録の記録事項に関し、隠蔽又は仮装がある場合、</a:t>
            </a:r>
            <a:endParaRPr sz="700" b="0" i="0" u="none" strike="noStrike" cap="none">
              <a:solidFill>
                <a:srgbClr val="1D1C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700" b="0" i="0" u="none" strike="noStrike" cap="none">
                <a:solidFill>
                  <a:srgbClr val="1D1C1D"/>
                </a:solidFill>
                <a:latin typeface="Arial"/>
                <a:ea typeface="Arial"/>
                <a:cs typeface="Arial"/>
                <a:sym typeface="Arial"/>
              </a:rPr>
              <a:t>重加算税が 10％加重されます。</a:t>
            </a:r>
            <a:endParaRPr sz="700" b="0" i="0" u="none" strike="noStrike" cap="none">
              <a:solidFill>
                <a:srgbClr val="1D1C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700" b="0" i="0" u="sng" strike="noStrike" cap="none">
                <a:solidFill>
                  <a:srgbClr val="1D1C1D"/>
                </a:solidFill>
                <a:latin typeface="Arial"/>
                <a:ea typeface="Arial"/>
                <a:cs typeface="Arial"/>
                <a:sym typeface="Arial"/>
              </a:rPr>
              <a:t>※</a:t>
            </a:r>
            <a:r>
              <a:rPr lang="ja" sz="7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電子帳簿保存法</a:t>
            </a:r>
            <a:r>
              <a:rPr lang="ja" sz="700" b="0" i="0" u="sng" strike="noStrike" cap="none">
                <a:solidFill>
                  <a:srgbClr val="1D1C1D"/>
                </a:solidFill>
                <a:latin typeface="Arial"/>
                <a:ea typeface="Arial"/>
                <a:cs typeface="Arial"/>
                <a:sym typeface="Arial"/>
              </a:rPr>
              <a:t>第8条第5項</a:t>
            </a:r>
            <a:endParaRPr sz="700" b="0" i="0" u="sng" strike="noStrike" cap="none">
              <a:solidFill>
                <a:srgbClr val="1D1C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24"/>
          <p:cNvSpPr txBox="1"/>
          <p:nvPr/>
        </p:nvSpPr>
        <p:spPr>
          <a:xfrm>
            <a:off x="5104825" y="1921251"/>
            <a:ext cx="3384600" cy="2538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青色申告の承認取消</a:t>
            </a:r>
            <a:endParaRPr sz="18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700" b="0" i="0" u="none" strike="noStrike" cap="none">
                <a:solidFill>
                  <a:srgbClr val="1D1C1D"/>
                </a:solidFill>
                <a:latin typeface="Arial"/>
                <a:ea typeface="Arial"/>
                <a:cs typeface="Arial"/>
                <a:sym typeface="Arial"/>
              </a:rPr>
              <a:t>災害等による事情がなく、電子取引の取引情報に係る電磁的記録を</a:t>
            </a:r>
            <a:endParaRPr sz="700" b="0" i="0" u="none" strike="noStrike" cap="none">
              <a:solidFill>
                <a:srgbClr val="1D1C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700" b="0" i="0" u="none" strike="noStrike" cap="none">
                <a:solidFill>
                  <a:srgbClr val="1D1C1D"/>
                </a:solidFill>
                <a:latin typeface="Arial"/>
                <a:ea typeface="Arial"/>
                <a:cs typeface="Arial"/>
                <a:sym typeface="Arial"/>
              </a:rPr>
              <a:t>保存要件に従って保存していない場合は、</a:t>
            </a:r>
            <a:endParaRPr sz="700" b="0" i="0" u="none" strike="noStrike" cap="none">
              <a:solidFill>
                <a:srgbClr val="1D1C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700" b="0" i="0" u="none" strike="noStrike" cap="none">
                <a:solidFill>
                  <a:srgbClr val="1D1C1D"/>
                </a:solidFill>
                <a:latin typeface="Arial"/>
                <a:ea typeface="Arial"/>
                <a:cs typeface="Arial"/>
                <a:sym typeface="Arial"/>
              </a:rPr>
              <a:t>青色申告の承認の取消対象となり得ます。</a:t>
            </a:r>
            <a:endParaRPr sz="700" b="0" i="0" u="none" strike="noStrike" cap="none">
              <a:solidFill>
                <a:srgbClr val="1D1C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700" b="0" i="0" u="sng" strike="noStrike" cap="none">
                <a:solidFill>
                  <a:srgbClr val="1D1C1D"/>
                </a:solidFill>
                <a:latin typeface="Arial"/>
                <a:ea typeface="Arial"/>
                <a:cs typeface="Arial"/>
                <a:sym typeface="Arial"/>
              </a:rPr>
              <a:t>※</a:t>
            </a:r>
            <a:r>
              <a:rPr lang="ja" sz="7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 国税庁「電子帳簿保存法一問一答【電子取引関係】」</a:t>
            </a:r>
            <a:r>
              <a:rPr lang="ja" sz="700" b="0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P30／問42　</a:t>
            </a:r>
            <a:endParaRPr sz="700" b="0" i="0" u="sng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700" b="0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※</a:t>
            </a:r>
            <a:r>
              <a:rPr lang="ja" sz="7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法人税法</a:t>
            </a:r>
            <a:r>
              <a:rPr lang="ja" sz="700" b="0" i="0" u="sng" strike="noStrike" cap="none">
                <a:solidFill>
                  <a:srgbClr val="0062F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ja" sz="700" b="0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第127条第1項第1号</a:t>
            </a:r>
            <a:endParaRPr sz="700" b="0" i="0" u="sng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 b="0" i="0" u="sng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対象取引が経費として</a:t>
            </a:r>
            <a:endParaRPr sz="18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認められない可能性</a:t>
            </a:r>
            <a:endParaRPr sz="18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電磁的記録を要件に従って保存していない場合や</a:t>
            </a:r>
            <a:endParaRPr sz="7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その電磁的記録を出力した書面等を保存している場合については、</a:t>
            </a:r>
            <a:endParaRPr sz="7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その電磁的記録や書面等は、国税関係書類以外の書類（電子取引の確認書類）</a:t>
            </a:r>
            <a:endParaRPr sz="7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とみなされません。</a:t>
            </a:r>
            <a:endParaRPr sz="7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700" b="0" i="0" u="none" strike="noStrike" cap="none">
                <a:solidFill>
                  <a:srgbClr val="1D1C1D"/>
                </a:solidFill>
                <a:latin typeface="Arial"/>
                <a:ea typeface="Arial"/>
                <a:cs typeface="Arial"/>
                <a:sym typeface="Arial"/>
              </a:rPr>
              <a:t>※</a:t>
            </a:r>
            <a:r>
              <a:rPr lang="ja" sz="7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国税庁「電子帳簿保存法一問一答」</a:t>
            </a:r>
            <a:r>
              <a:rPr lang="ja" sz="700" b="0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P30／問42　</a:t>
            </a:r>
            <a:endParaRPr sz="700" b="0" i="0" u="sng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4"/>
          <p:cNvSpPr txBox="1"/>
          <p:nvPr/>
        </p:nvSpPr>
        <p:spPr>
          <a:xfrm>
            <a:off x="340713" y="289300"/>
            <a:ext cx="81486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no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電帳法違反に伴うペナルティ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24"/>
          <p:cNvSpPr txBox="1"/>
          <p:nvPr/>
        </p:nvSpPr>
        <p:spPr>
          <a:xfrm>
            <a:off x="1792300" y="1157101"/>
            <a:ext cx="2840100" cy="750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 b="0" i="0" u="none" strike="noStrike" cap="none">
                <a:solidFill>
                  <a:srgbClr val="23418C"/>
                </a:solidFill>
                <a:latin typeface="Arial"/>
                <a:ea typeface="Arial"/>
                <a:cs typeface="Arial"/>
                <a:sym typeface="Arial"/>
              </a:rPr>
              <a:t>電帳法を守らないデータ保管を行った場合のリスク</a:t>
            </a:r>
            <a:endParaRPr sz="1600" b="0" i="0" u="none" strike="noStrike" cap="none">
              <a:solidFill>
                <a:srgbClr val="23418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4"/>
          <p:cNvSpPr txBox="1"/>
          <p:nvPr/>
        </p:nvSpPr>
        <p:spPr>
          <a:xfrm>
            <a:off x="5801850" y="1157101"/>
            <a:ext cx="2482200" cy="750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 b="0" i="0" u="none" strike="noStrike" cap="none">
                <a:solidFill>
                  <a:srgbClr val="23418C"/>
                </a:solidFill>
                <a:latin typeface="Arial"/>
                <a:ea typeface="Arial"/>
                <a:cs typeface="Arial"/>
                <a:sym typeface="Arial"/>
              </a:rPr>
              <a:t>改正を守らず紙保管を</a:t>
            </a:r>
            <a:endParaRPr sz="1600" b="0" i="0" u="none" strike="noStrike" cap="none">
              <a:solidFill>
                <a:srgbClr val="23418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 b="0" i="0" u="none" strike="noStrike" cap="none">
                <a:solidFill>
                  <a:srgbClr val="23418C"/>
                </a:solidFill>
                <a:latin typeface="Arial"/>
                <a:ea typeface="Arial"/>
                <a:cs typeface="Arial"/>
                <a:sym typeface="Arial"/>
              </a:rPr>
              <a:t>続けた場合のリスク</a:t>
            </a:r>
            <a:endParaRPr sz="1600" b="0" i="0" u="none" strike="noStrike" cap="none">
              <a:solidFill>
                <a:srgbClr val="23418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4"/>
          <p:cNvSpPr txBox="1"/>
          <p:nvPr/>
        </p:nvSpPr>
        <p:spPr>
          <a:xfrm>
            <a:off x="771100" y="936950"/>
            <a:ext cx="1065600" cy="1246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6000" b="0" i="0" u="none" strike="noStrike" cap="none">
                <a:solidFill>
                  <a:srgbClr val="23418C"/>
                </a:solidFill>
                <a:latin typeface="Arial"/>
                <a:ea typeface="Arial"/>
                <a:cs typeface="Arial"/>
                <a:sym typeface="Arial"/>
              </a:rPr>
              <a:t>01</a:t>
            </a:r>
            <a:endParaRPr sz="6000" b="0" i="0" u="none" strike="noStrike" cap="none">
              <a:solidFill>
                <a:srgbClr val="23418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4"/>
          <p:cNvSpPr txBox="1"/>
          <p:nvPr/>
        </p:nvSpPr>
        <p:spPr>
          <a:xfrm>
            <a:off x="4736250" y="936950"/>
            <a:ext cx="1065600" cy="1246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6000" b="0" i="0" u="none" strike="noStrike" cap="none">
                <a:solidFill>
                  <a:srgbClr val="23418C"/>
                </a:solidFill>
                <a:latin typeface="Arial"/>
                <a:ea typeface="Arial"/>
                <a:cs typeface="Arial"/>
                <a:sym typeface="Arial"/>
              </a:rPr>
              <a:t>02</a:t>
            </a:r>
            <a:endParaRPr sz="6000" b="0" i="0" u="none" strike="noStrike" cap="none">
              <a:solidFill>
                <a:srgbClr val="23418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5"/>
          <p:cNvSpPr/>
          <p:nvPr/>
        </p:nvSpPr>
        <p:spPr>
          <a:xfrm>
            <a:off x="4293975" y="3305125"/>
            <a:ext cx="2712900" cy="1652400"/>
          </a:xfrm>
          <a:prstGeom prst="rect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25"/>
          <p:cNvSpPr/>
          <p:nvPr/>
        </p:nvSpPr>
        <p:spPr>
          <a:xfrm>
            <a:off x="0" y="724350"/>
            <a:ext cx="9144000" cy="2394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 txBox="1"/>
          <p:nvPr/>
        </p:nvSpPr>
        <p:spPr>
          <a:xfrm>
            <a:off x="340713" y="289300"/>
            <a:ext cx="81486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no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今、やらなきゃいけないこと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 txBox="1"/>
          <p:nvPr/>
        </p:nvSpPr>
        <p:spPr>
          <a:xfrm>
            <a:off x="371375" y="788200"/>
            <a:ext cx="27657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400" b="0" i="0" u="none" strike="noStrike" cap="none">
                <a:solidFill>
                  <a:srgbClr val="23418C"/>
                </a:solidFill>
                <a:latin typeface="Arial"/>
                <a:ea typeface="Arial"/>
                <a:cs typeface="Arial"/>
                <a:sym typeface="Arial"/>
              </a:rPr>
              <a:t>データでやりとりしている文書</a:t>
            </a:r>
            <a:endParaRPr sz="1400" b="0" i="0" u="none" strike="noStrike" cap="none">
              <a:solidFill>
                <a:srgbClr val="23418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6" name="Google Shape;146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12176" y="1249313"/>
            <a:ext cx="1485900" cy="148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1275" y="1201688"/>
            <a:ext cx="1485900" cy="148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06950" y="1249313"/>
            <a:ext cx="1695450" cy="1390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25"/>
          <p:cNvSpPr txBox="1"/>
          <p:nvPr/>
        </p:nvSpPr>
        <p:spPr>
          <a:xfrm>
            <a:off x="709175" y="2562800"/>
            <a:ext cx="2090100" cy="353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3418C"/>
                </a:solidFill>
                <a:latin typeface="Arial"/>
                <a:ea typeface="Arial"/>
                <a:cs typeface="Arial"/>
                <a:sym typeface="Arial"/>
              </a:rPr>
              <a:t>プリントアウトして紙で保存</a:t>
            </a:r>
            <a:endParaRPr sz="1100" b="0" i="0" u="none" strike="noStrike" cap="none">
              <a:solidFill>
                <a:srgbClr val="23418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 txBox="1"/>
          <p:nvPr/>
        </p:nvSpPr>
        <p:spPr>
          <a:xfrm>
            <a:off x="3408685" y="2562800"/>
            <a:ext cx="2012700" cy="353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3418C"/>
                </a:solidFill>
                <a:latin typeface="Arial"/>
                <a:ea typeface="Arial"/>
                <a:cs typeface="Arial"/>
                <a:sym typeface="Arial"/>
              </a:rPr>
              <a:t>（何もせずに）データ保存</a:t>
            </a:r>
            <a:endParaRPr sz="1100" b="0" i="0" u="none" strike="noStrike" cap="none">
              <a:solidFill>
                <a:srgbClr val="23418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 txBox="1"/>
          <p:nvPr/>
        </p:nvSpPr>
        <p:spPr>
          <a:xfrm>
            <a:off x="5876900" y="2562801"/>
            <a:ext cx="2445000" cy="523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改ざん防止の対応と、</a:t>
            </a:r>
            <a:endParaRPr sz="11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検索性を担保した上でデータ保存</a:t>
            </a:r>
            <a:endParaRPr sz="11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 txBox="1"/>
          <p:nvPr/>
        </p:nvSpPr>
        <p:spPr>
          <a:xfrm>
            <a:off x="7641175" y="1830076"/>
            <a:ext cx="1263000" cy="477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 b="0" i="0" u="none" strike="noStrike" cap="none">
                <a:solidFill>
                  <a:srgbClr val="23418C"/>
                </a:solidFill>
                <a:latin typeface="Arial"/>
                <a:ea typeface="Arial"/>
                <a:cs typeface="Arial"/>
                <a:sym typeface="Arial"/>
              </a:rPr>
              <a:t>タイムスタンプ等</a:t>
            </a:r>
            <a:r>
              <a:rPr lang="ja" sz="900" b="0" i="0" u="none" strike="noStrike" cap="none">
                <a:solidFill>
                  <a:srgbClr val="23418C"/>
                </a:solidFill>
                <a:latin typeface="Arial"/>
                <a:ea typeface="Arial"/>
                <a:cs typeface="Arial"/>
                <a:sym typeface="Arial"/>
              </a:rPr>
              <a:t>が必要になります！</a:t>
            </a:r>
            <a:endParaRPr sz="900" b="0" i="0" u="none" strike="noStrike" cap="none">
              <a:solidFill>
                <a:srgbClr val="23418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>
            <a:off x="818450" y="1201700"/>
            <a:ext cx="543300" cy="529200"/>
          </a:xfrm>
          <a:prstGeom prst="mathMultiply">
            <a:avLst>
              <a:gd name="adj1" fmla="val 14058"/>
            </a:avLst>
          </a:prstGeom>
          <a:solidFill>
            <a:srgbClr val="323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3045200" y="1201700"/>
            <a:ext cx="543300" cy="529200"/>
          </a:xfrm>
          <a:prstGeom prst="mathMultiply">
            <a:avLst>
              <a:gd name="adj1" fmla="val 14058"/>
            </a:avLst>
          </a:prstGeom>
          <a:solidFill>
            <a:srgbClr val="323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6032500" y="1266200"/>
            <a:ext cx="395100" cy="400200"/>
          </a:xfrm>
          <a:prstGeom prst="donut">
            <a:avLst>
              <a:gd name="adj" fmla="val 21409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6" name="Google Shape;156;p2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248851" y="3853025"/>
            <a:ext cx="1485900" cy="1485900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25"/>
          <p:cNvSpPr txBox="1"/>
          <p:nvPr/>
        </p:nvSpPr>
        <p:spPr>
          <a:xfrm>
            <a:off x="4350875" y="3378475"/>
            <a:ext cx="2484000" cy="1538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8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✓　紙or電子の洗い出し・精査</a:t>
            </a:r>
            <a:endParaRPr sz="8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8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✓　保管方法の確認</a:t>
            </a:r>
            <a:endParaRPr sz="8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8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✓　保管ルール策定</a:t>
            </a:r>
            <a:endParaRPr sz="8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8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✓　保管場所（ファイルサーバーなど）の確保</a:t>
            </a:r>
            <a:endParaRPr sz="8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8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✓　事務処理ルールの見直し</a:t>
            </a:r>
            <a:endParaRPr sz="8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8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✓　従業員への周知</a:t>
            </a:r>
            <a:endParaRPr sz="8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8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✓　取引先への周知</a:t>
            </a:r>
            <a:endParaRPr sz="8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8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✓　トライアル運用実施</a:t>
            </a:r>
            <a:endParaRPr sz="8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8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✓　改善点洗い出し</a:t>
            </a:r>
            <a:endParaRPr sz="8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8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✓　運用フロー確定</a:t>
            </a:r>
            <a:endParaRPr sz="8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8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✓　監査体制の見直し　etc･･･</a:t>
            </a:r>
            <a:endParaRPr sz="8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 txBox="1"/>
          <p:nvPr/>
        </p:nvSpPr>
        <p:spPr>
          <a:xfrm>
            <a:off x="606775" y="3568125"/>
            <a:ext cx="3244800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 b="0" i="0" u="none" strike="noStrike" cap="none">
                <a:solidFill>
                  <a:srgbClr val="23418C"/>
                </a:solidFill>
                <a:latin typeface="Arial"/>
                <a:ea typeface="Arial"/>
                <a:cs typeface="Arial"/>
                <a:sym typeface="Arial"/>
              </a:rPr>
              <a:t>2022年1月に法改正（2年間猶予あり）</a:t>
            </a:r>
            <a:endParaRPr sz="1200" b="0" i="0" u="none" strike="noStrike" cap="none">
              <a:solidFill>
                <a:srgbClr val="23418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今から準備して間に合いますか？</a:t>
            </a:r>
            <a:endParaRPr sz="16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6"/>
          <p:cNvSpPr/>
          <p:nvPr/>
        </p:nvSpPr>
        <p:spPr>
          <a:xfrm>
            <a:off x="4543438" y="1896788"/>
            <a:ext cx="4129200" cy="2625300"/>
          </a:xfrm>
          <a:prstGeom prst="rect">
            <a:avLst/>
          </a:prstGeom>
          <a:solidFill>
            <a:srgbClr val="EBF3FF"/>
          </a:solidFill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26"/>
          <p:cNvSpPr/>
          <p:nvPr/>
        </p:nvSpPr>
        <p:spPr>
          <a:xfrm>
            <a:off x="414250" y="1896788"/>
            <a:ext cx="4129200" cy="2625300"/>
          </a:xfrm>
          <a:prstGeom prst="rect">
            <a:avLst/>
          </a:prstGeom>
          <a:solidFill>
            <a:srgbClr val="F7F5F5"/>
          </a:solidFill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5" name="Google Shape;165;p26"/>
          <p:cNvPicPr preferRelativeResize="0"/>
          <p:nvPr/>
        </p:nvPicPr>
        <p:blipFill rotWithShape="1">
          <a:blip r:embed="rId3">
            <a:alphaModFix/>
          </a:blip>
          <a:srcRect t="257" b="258"/>
          <a:stretch/>
        </p:blipFill>
        <p:spPr>
          <a:xfrm>
            <a:off x="785850" y="2499738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26"/>
          <p:cNvPicPr preferRelativeResize="0"/>
          <p:nvPr/>
        </p:nvPicPr>
        <p:blipFill rotWithShape="1">
          <a:blip r:embed="rId4">
            <a:alphaModFix/>
          </a:blip>
          <a:srcRect t="257" b="258"/>
          <a:stretch/>
        </p:blipFill>
        <p:spPr>
          <a:xfrm>
            <a:off x="1823469" y="2499738"/>
            <a:ext cx="457200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26"/>
          <p:cNvSpPr txBox="1"/>
          <p:nvPr/>
        </p:nvSpPr>
        <p:spPr>
          <a:xfrm>
            <a:off x="705075" y="2225188"/>
            <a:ext cx="624600" cy="2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紙の契約書</a:t>
            </a:r>
            <a:endParaRPr sz="7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26"/>
          <p:cNvSpPr txBox="1"/>
          <p:nvPr/>
        </p:nvSpPr>
        <p:spPr>
          <a:xfrm>
            <a:off x="1618794" y="2225188"/>
            <a:ext cx="866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メールで受領したＰＤＦ</a:t>
            </a:r>
            <a:endParaRPr sz="7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6"/>
          <p:cNvSpPr txBox="1">
            <a:spLocks noGrp="1"/>
          </p:cNvSpPr>
          <p:nvPr>
            <p:ph type="title" idx="4294967295"/>
          </p:nvPr>
        </p:nvSpPr>
        <p:spPr>
          <a:xfrm>
            <a:off x="683613" y="872688"/>
            <a:ext cx="6850800" cy="6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ja" sz="1200">
                <a:solidFill>
                  <a:srgbClr val="23418C"/>
                </a:solidFill>
                <a:latin typeface="Arial"/>
                <a:ea typeface="Arial"/>
                <a:cs typeface="Arial"/>
                <a:sym typeface="Arial"/>
              </a:rPr>
              <a:t>freeeサインの文書保管プランを活用すれば</a:t>
            </a:r>
            <a:endParaRPr sz="1200">
              <a:solidFill>
                <a:srgbClr val="23418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ja" sz="1200">
                <a:solidFill>
                  <a:srgbClr val="23418C"/>
                </a:solidFill>
                <a:latin typeface="Arial"/>
                <a:ea typeface="Arial"/>
                <a:cs typeface="Arial"/>
                <a:sym typeface="Arial"/>
              </a:rPr>
              <a:t>散らばっていた様々な文書の一括管理が可能になります</a:t>
            </a:r>
            <a:endParaRPr sz="1200">
              <a:solidFill>
                <a:srgbClr val="23418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6"/>
          <p:cNvSpPr txBox="1">
            <a:spLocks noGrp="1"/>
          </p:cNvSpPr>
          <p:nvPr>
            <p:ph type="title" idx="4294967295"/>
          </p:nvPr>
        </p:nvSpPr>
        <p:spPr>
          <a:xfrm>
            <a:off x="340713" y="289300"/>
            <a:ext cx="81486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ja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freeeサインの文書保管プラン</a:t>
            </a:r>
            <a:endParaRPr sz="18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6"/>
          <p:cNvSpPr txBox="1"/>
          <p:nvPr/>
        </p:nvSpPr>
        <p:spPr>
          <a:xfrm>
            <a:off x="584100" y="3378513"/>
            <a:ext cx="866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部門毎・個人で</a:t>
            </a:r>
            <a:endParaRPr sz="7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持っている文書</a:t>
            </a:r>
            <a:endParaRPr sz="7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6"/>
          <p:cNvSpPr txBox="1"/>
          <p:nvPr/>
        </p:nvSpPr>
        <p:spPr>
          <a:xfrm>
            <a:off x="1618794" y="3378513"/>
            <a:ext cx="866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文書の所在</a:t>
            </a:r>
            <a:endParaRPr sz="7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がわからない</a:t>
            </a:r>
            <a:endParaRPr sz="7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3" name="Google Shape;173;p26"/>
          <p:cNvPicPr preferRelativeResize="0"/>
          <p:nvPr/>
        </p:nvPicPr>
        <p:blipFill rotWithShape="1">
          <a:blip r:embed="rId5">
            <a:alphaModFix/>
          </a:blip>
          <a:srcRect t="257" b="258"/>
          <a:stretch/>
        </p:blipFill>
        <p:spPr>
          <a:xfrm>
            <a:off x="1823469" y="3736188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2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85850" y="3736188"/>
            <a:ext cx="457200" cy="4572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75" name="Google Shape;175;p26"/>
          <p:cNvGrpSpPr/>
          <p:nvPr/>
        </p:nvGrpSpPr>
        <p:grpSpPr>
          <a:xfrm flipH="1">
            <a:off x="4333729" y="3645217"/>
            <a:ext cx="392274" cy="95733"/>
            <a:chOff x="14471325" y="4183988"/>
            <a:chExt cx="604800" cy="147600"/>
          </a:xfrm>
        </p:grpSpPr>
        <p:sp>
          <p:nvSpPr>
            <p:cNvPr id="176" name="Google Shape;176;p26"/>
            <p:cNvSpPr/>
            <p:nvPr/>
          </p:nvSpPr>
          <p:spPr>
            <a:xfrm>
              <a:off x="14471325" y="4183988"/>
              <a:ext cx="147600" cy="147600"/>
            </a:xfrm>
            <a:prstGeom prst="ellipse">
              <a:avLst/>
            </a:prstGeom>
            <a:solidFill>
              <a:srgbClr val="FFB91E"/>
            </a:solidFill>
            <a:ln>
              <a:noFill/>
            </a:ln>
          </p:spPr>
          <p:txBody>
            <a:bodyPr spcFirstLastPara="1" wrap="square" lIns="25400" tIns="25400" rIns="25400" bIns="254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00"/>
                <a:buFont typeface="Arial"/>
                <a:buNone/>
              </a:pPr>
              <a:endParaRPr sz="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Google Shape;177;p26"/>
            <p:cNvSpPr/>
            <p:nvPr/>
          </p:nvSpPr>
          <p:spPr>
            <a:xfrm>
              <a:off x="14699925" y="4183988"/>
              <a:ext cx="147600" cy="147600"/>
            </a:xfrm>
            <a:prstGeom prst="ellipse">
              <a:avLst/>
            </a:prstGeom>
            <a:solidFill>
              <a:srgbClr val="FFB91E"/>
            </a:solidFill>
            <a:ln>
              <a:noFill/>
            </a:ln>
          </p:spPr>
          <p:txBody>
            <a:bodyPr spcFirstLastPara="1" wrap="square" lIns="25400" tIns="25400" rIns="25400" bIns="254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00"/>
                <a:buFont typeface="Arial"/>
                <a:buNone/>
              </a:pPr>
              <a:endParaRPr sz="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178;p26"/>
            <p:cNvSpPr/>
            <p:nvPr/>
          </p:nvSpPr>
          <p:spPr>
            <a:xfrm>
              <a:off x="14928525" y="4183988"/>
              <a:ext cx="147600" cy="147600"/>
            </a:xfrm>
            <a:prstGeom prst="ellipse">
              <a:avLst/>
            </a:prstGeom>
            <a:solidFill>
              <a:srgbClr val="FFB91E"/>
            </a:solidFill>
            <a:ln>
              <a:noFill/>
            </a:ln>
          </p:spPr>
          <p:txBody>
            <a:bodyPr spcFirstLastPara="1" wrap="square" lIns="25400" tIns="25400" rIns="25400" bIns="254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00"/>
                <a:buFont typeface="Arial"/>
                <a:buNone/>
              </a:pPr>
              <a:endParaRPr sz="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9" name="Google Shape;179;p26"/>
          <p:cNvSpPr/>
          <p:nvPr/>
        </p:nvSpPr>
        <p:spPr>
          <a:xfrm rot="5400000">
            <a:off x="4762363" y="3635925"/>
            <a:ext cx="208800" cy="114300"/>
          </a:xfrm>
          <a:prstGeom prst="triangle">
            <a:avLst>
              <a:gd name="adj" fmla="val 50000"/>
            </a:avLst>
          </a:prstGeom>
          <a:solidFill>
            <a:srgbClr val="FFB91E"/>
          </a:solidFill>
          <a:ln w="9525" cap="flat" cmpd="sng">
            <a:solidFill>
              <a:srgbClr val="FFB9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26"/>
          <p:cNvSpPr/>
          <p:nvPr/>
        </p:nvSpPr>
        <p:spPr>
          <a:xfrm>
            <a:off x="7071775" y="2859838"/>
            <a:ext cx="1160400" cy="1196700"/>
          </a:xfrm>
          <a:prstGeom prst="ellipse">
            <a:avLst/>
          </a:prstGeom>
          <a:noFill/>
          <a:ln w="38100" cap="flat" cmpd="sng">
            <a:solidFill>
              <a:srgbClr val="285AC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1" name="Google Shape;181;p26"/>
          <p:cNvPicPr preferRelativeResize="0"/>
          <p:nvPr/>
        </p:nvPicPr>
        <p:blipFill rotWithShape="1">
          <a:blip r:embed="rId7">
            <a:alphaModFix/>
          </a:blip>
          <a:srcRect t="257" b="258"/>
          <a:stretch/>
        </p:blipFill>
        <p:spPr>
          <a:xfrm>
            <a:off x="7423375" y="3048400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26"/>
          <p:cNvPicPr preferRelativeResize="0"/>
          <p:nvPr/>
        </p:nvPicPr>
        <p:blipFill rotWithShape="1">
          <a:blip r:embed="rId8">
            <a:alphaModFix/>
          </a:blip>
          <a:srcRect t="257" b="258"/>
          <a:stretch/>
        </p:blipFill>
        <p:spPr>
          <a:xfrm>
            <a:off x="6152725" y="2096638"/>
            <a:ext cx="457200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26"/>
          <p:cNvSpPr/>
          <p:nvPr/>
        </p:nvSpPr>
        <p:spPr>
          <a:xfrm>
            <a:off x="7033725" y="3576700"/>
            <a:ext cx="1193700" cy="302700"/>
          </a:xfrm>
          <a:prstGeom prst="rect">
            <a:avLst/>
          </a:prstGeom>
          <a:solidFill>
            <a:srgbClr val="EBF3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4" name="Google Shape;184;p2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584763" y="2578563"/>
            <a:ext cx="1905000" cy="175928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2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725988" y="2544175"/>
            <a:ext cx="1905000" cy="175928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26"/>
          <p:cNvPicPr preferRelativeResize="0"/>
          <p:nvPr/>
        </p:nvPicPr>
        <p:blipFill rotWithShape="1">
          <a:blip r:embed="rId11">
            <a:alphaModFix/>
          </a:blip>
          <a:srcRect t="257" b="258"/>
          <a:stretch/>
        </p:blipFill>
        <p:spPr>
          <a:xfrm>
            <a:off x="2950575" y="2096638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2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6995137" y="3513580"/>
            <a:ext cx="1274151" cy="4690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7"/>
          <p:cNvSpPr txBox="1">
            <a:spLocks noGrp="1"/>
          </p:cNvSpPr>
          <p:nvPr>
            <p:ph type="title" idx="4294967295"/>
          </p:nvPr>
        </p:nvSpPr>
        <p:spPr>
          <a:xfrm>
            <a:off x="340713" y="289300"/>
            <a:ext cx="81486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ja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電子帳簿保存法</a:t>
            </a:r>
            <a:r>
              <a:rPr lang="ja" sz="1800" b="1">
                <a:solidFill>
                  <a:schemeClr val="dk1"/>
                </a:solidFill>
                <a:latin typeface="HiraKakuPro-W3"/>
                <a:ea typeface="HiraKakuPro-W3"/>
                <a:cs typeface="HiraKakuPro-W3"/>
                <a:sym typeface="HiraKakuPro-W3"/>
              </a:rPr>
              <a:t>への対応表</a:t>
            </a:r>
            <a:endParaRPr sz="1800" b="1">
              <a:solidFill>
                <a:schemeClr val="dk1"/>
              </a:solidFill>
              <a:latin typeface="HiraKakuPro-W3"/>
              <a:ea typeface="HiraKakuPro-W3"/>
              <a:cs typeface="HiraKakuPro-W3"/>
              <a:sym typeface="HiraKakuPro-W3"/>
            </a:endParaRPr>
          </a:p>
        </p:txBody>
      </p:sp>
      <p:graphicFrame>
        <p:nvGraphicFramePr>
          <p:cNvPr id="193" name="Google Shape;193;p27"/>
          <p:cNvGraphicFramePr/>
          <p:nvPr/>
        </p:nvGraphicFramePr>
        <p:xfrm>
          <a:off x="779475" y="1075138"/>
          <a:ext cx="7585050" cy="3297519"/>
        </p:xfrm>
        <a:graphic>
          <a:graphicData uri="http://schemas.openxmlformats.org/drawingml/2006/table">
            <a:tbl>
              <a:tblPr>
                <a:noFill/>
                <a:tableStyleId>{AFF38F6A-989A-44D2-9F36-21837102A3C9}</a:tableStyleId>
              </a:tblPr>
              <a:tblGrid>
                <a:gridCol w="3792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2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26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ja" sz="1300" b="1" u="none" strike="noStrike" cap="none">
                          <a:solidFill>
                            <a:srgbClr val="23418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電帳法の要件</a:t>
                      </a:r>
                      <a:endParaRPr sz="1300" b="1" u="none" strike="noStrike" cap="none">
                        <a:solidFill>
                          <a:srgbClr val="23418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5" marR="45725" marT="45725" marB="45725" anchor="ctr">
                    <a:lnL w="38100" cap="flat" cmpd="sng">
                      <a:solidFill>
                        <a:srgbClr val="323232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323232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323232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ja" sz="1300" b="1" u="none" strike="noStrike" cap="none">
                          <a:solidFill>
                            <a:srgbClr val="23418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freeeサインの対応</a:t>
                      </a:r>
                      <a:endParaRPr sz="1300" b="1" u="none" strike="noStrike" cap="none">
                        <a:solidFill>
                          <a:srgbClr val="23418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5" marR="45725" marT="45725" marB="45725" anchor="ctr">
                    <a:lnL w="38100" cap="flat" cmpd="sng">
                      <a:solidFill>
                        <a:srgbClr val="323232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323232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323232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B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800">
                <a:tc>
                  <a:txBody>
                    <a:bodyPr/>
                    <a:lstStyle/>
                    <a:p>
                      <a:pPr marL="228600" marR="0" lvl="0" indent="-1778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Char char="●"/>
                      </a:pPr>
                      <a:r>
                        <a:rPr lang="ja" sz="1000" u="none" strike="noStrike" cap="none">
                          <a:solidFill>
                            <a:srgbClr val="32323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電子書類に</a:t>
                      </a:r>
                      <a:r>
                        <a:rPr lang="ja" sz="1000" b="1" u="none" strike="noStrike" cap="none">
                          <a:solidFill>
                            <a:schemeClr val="accen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タイムスタンプを付与</a:t>
                      </a:r>
                      <a:r>
                        <a:rPr lang="ja" sz="1000" u="none" strike="noStrike" cap="none">
                          <a:solidFill>
                            <a:srgbClr val="32323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できる</a:t>
                      </a:r>
                      <a:endParaRPr sz="1000" u="none" strike="noStrike" cap="none">
                        <a:solidFill>
                          <a:srgbClr val="32323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228600" marR="0" lvl="0" indent="-1778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23232"/>
                        </a:buClr>
                        <a:buSzPts val="1000"/>
                        <a:buFont typeface="Arial"/>
                        <a:buChar char="●"/>
                      </a:pPr>
                      <a:r>
                        <a:rPr lang="ja" sz="1000" u="none" strike="noStrike" cap="none">
                          <a:solidFill>
                            <a:srgbClr val="32323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システム上で訂正、削除</a:t>
                      </a:r>
                      <a:r>
                        <a:rPr lang="ja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ができないか、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22860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又は</a:t>
                      </a:r>
                      <a:r>
                        <a:rPr lang="ja" sz="1000"/>
                        <a:t>そ</a:t>
                      </a:r>
                      <a:r>
                        <a:rPr lang="ja" sz="1000" u="none" strike="noStrike" cap="none">
                          <a:solidFill>
                            <a:srgbClr val="32323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の履歴を記録できる</a:t>
                      </a:r>
                      <a:endParaRPr sz="1000" u="none" strike="noStrike" cap="none">
                        <a:solidFill>
                          <a:srgbClr val="32323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228600" marR="0" lvl="0" indent="-1778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23232"/>
                        </a:buClr>
                        <a:buSzPts val="1000"/>
                        <a:buFont typeface="Arial"/>
                        <a:buChar char="●"/>
                      </a:pPr>
                      <a:r>
                        <a:rPr lang="ja" sz="1000" u="none" strike="noStrike" cap="none">
                          <a:solidFill>
                            <a:srgbClr val="32323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事務処理規定を整備して、それに則って運用する</a:t>
                      </a:r>
                      <a:endParaRPr sz="1000" u="none" strike="noStrike" cap="none">
                        <a:solidFill>
                          <a:srgbClr val="32323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" sz="1000" u="none" strike="noStrike" cap="none">
                          <a:solidFill>
                            <a:srgbClr val="32323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  （上記のいずれかの要件を満たす）</a:t>
                      </a:r>
                      <a:endParaRPr sz="1000" u="none" strike="noStrike" cap="none">
                        <a:solidFill>
                          <a:srgbClr val="32323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5" marR="45725" marT="45725" marB="45725" anchor="ctr">
                    <a:lnL w="19050" cap="flat" cmpd="sng">
                      <a:solidFill>
                        <a:srgbClr val="285AC8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85AC8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1778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23232"/>
                        </a:buClr>
                        <a:buSzPts val="1000"/>
                        <a:buFont typeface="Arial"/>
                        <a:buChar char="●"/>
                      </a:pPr>
                      <a:r>
                        <a:rPr lang="ja" sz="1000" u="none" strike="noStrike" cap="none">
                          <a:solidFill>
                            <a:srgbClr val="32323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送信する電子書類にタイムスタンプを付与できる</a:t>
                      </a:r>
                      <a:endParaRPr sz="1000" u="none" strike="noStrike" cap="none">
                        <a:solidFill>
                          <a:srgbClr val="32323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228600" marR="0" lvl="0" indent="-1778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23232"/>
                        </a:buClr>
                        <a:buSzPts val="1000"/>
                        <a:buFont typeface="Arial"/>
                        <a:buChar char="●"/>
                      </a:pPr>
                      <a:r>
                        <a:rPr lang="ja" sz="1000" u="none" strike="noStrike" cap="none">
                          <a:solidFill>
                            <a:srgbClr val="32323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締結が完了した契約書が完全には削除されないよう記録</a:t>
                      </a:r>
                      <a:endParaRPr sz="1000" u="none" strike="noStrike" cap="none">
                        <a:solidFill>
                          <a:srgbClr val="32323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228600" marR="0" lvl="0" indent="-1778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23232"/>
                        </a:buClr>
                        <a:buSzPts val="1000"/>
                        <a:buFont typeface="Arial"/>
                        <a:buChar char="●"/>
                      </a:pPr>
                      <a:r>
                        <a:rPr lang="ja" sz="1000" u="none" strike="noStrike" cap="none">
                          <a:solidFill>
                            <a:srgbClr val="32323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受領した書類をfreeeサインに保存することでタイムスタンプを付与できる</a:t>
                      </a:r>
                      <a:endParaRPr sz="10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5" marR="45725" marT="45725" marB="45725" anchor="ctr">
                    <a:lnL w="19050" cap="flat" cmpd="sng">
                      <a:solidFill>
                        <a:srgbClr val="285AC8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85AC8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B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4475">
                <a:tc>
                  <a:txBody>
                    <a:bodyPr/>
                    <a:lstStyle/>
                    <a:p>
                      <a:pPr marL="228600" marR="0" lvl="0" indent="-1778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Char char="●"/>
                      </a:pPr>
                      <a:r>
                        <a:rPr lang="ja" sz="1000" u="none" strike="noStrike" cap="none">
                          <a:solidFill>
                            <a:srgbClr val="32323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契約相手、日付、金額の条件で</a:t>
                      </a:r>
                      <a:r>
                        <a:rPr lang="ja" sz="1000" b="1" u="none" strike="noStrike" cap="none">
                          <a:solidFill>
                            <a:schemeClr val="accen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検索できる</a:t>
                      </a:r>
                      <a:endParaRPr sz="1000" b="1" u="none" strike="noStrike" cap="none">
                        <a:solidFill>
                          <a:schemeClr val="accen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228600" marR="0" lvl="0" indent="-1778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23232"/>
                        </a:buClr>
                        <a:buSzPts val="1000"/>
                        <a:buFont typeface="Arial"/>
                        <a:buChar char="●"/>
                      </a:pPr>
                      <a:r>
                        <a:rPr lang="ja" sz="1000" u="none" strike="noStrike" cap="none">
                          <a:solidFill>
                            <a:srgbClr val="32323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日付又は金額については範囲指定で検索可</a:t>
                      </a:r>
                      <a:endParaRPr sz="1000" u="none" strike="noStrike" cap="none">
                        <a:solidFill>
                          <a:srgbClr val="32323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228600" marR="0" lvl="0" indent="-1778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23232"/>
                        </a:buClr>
                        <a:buSzPts val="1000"/>
                        <a:buFont typeface="Arial"/>
                        <a:buChar char="●"/>
                      </a:pPr>
                      <a:r>
                        <a:rPr lang="ja" sz="1000" u="none" strike="noStrike" cap="none">
                          <a:solidFill>
                            <a:srgbClr val="32323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複数の項目を組み合わせて検索可</a:t>
                      </a:r>
                      <a:endParaRPr sz="1000" u="none" strike="noStrike" cap="none">
                        <a:solidFill>
                          <a:srgbClr val="32323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5" marR="45725" marT="45725" marB="45725" anchor="ctr">
                    <a:lnL w="19050" cap="flat" cmpd="sng">
                      <a:solidFill>
                        <a:srgbClr val="285AC8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85AC8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1778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23232"/>
                        </a:buClr>
                        <a:buSzPts val="1000"/>
                        <a:buFont typeface="Arial"/>
                        <a:buChar char="●"/>
                      </a:pPr>
                      <a:r>
                        <a:rPr lang="ja" sz="1000" u="none" strike="noStrike" cap="none">
                          <a:solidFill>
                            <a:srgbClr val="32323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自由に検索項目を設定し検索できる</a:t>
                      </a:r>
                      <a:endParaRPr sz="1000" u="none" strike="noStrike" cap="none">
                        <a:solidFill>
                          <a:srgbClr val="32323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22860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" sz="1000" u="none" strike="noStrike" cap="none">
                          <a:solidFill>
                            <a:srgbClr val="32323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（範囲指定・複数条件の設定も可）</a:t>
                      </a:r>
                      <a:endParaRPr sz="1000" u="none" strike="noStrike" cap="none">
                        <a:solidFill>
                          <a:srgbClr val="32323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5" marR="45725" marT="45725" marB="45725" anchor="ctr">
                    <a:lnL w="19050" cap="flat" cmpd="sng">
                      <a:solidFill>
                        <a:srgbClr val="285AC8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85AC8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B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4475">
                <a:tc>
                  <a:txBody>
                    <a:bodyPr/>
                    <a:lstStyle/>
                    <a:p>
                      <a:pPr marL="228600" marR="0" lvl="0" indent="-1778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23232"/>
                        </a:buClr>
                        <a:buSzPts val="1000"/>
                        <a:buFont typeface="Arial"/>
                        <a:buChar char="●"/>
                      </a:pPr>
                      <a:r>
                        <a:rPr lang="ja" sz="1000" u="none" strike="noStrike" cap="none">
                          <a:solidFill>
                            <a:srgbClr val="32323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システム概要、操作説明書などの備え付け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5" marR="45725" marT="45725" marB="45725" anchor="ctr">
                    <a:lnL w="19050" cap="flat" cmpd="sng">
                      <a:solidFill>
                        <a:srgbClr val="285AC8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85AC8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1778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23232"/>
                        </a:buClr>
                        <a:buSzPts val="1000"/>
                        <a:buFont typeface="Arial"/>
                        <a:buChar char="●"/>
                      </a:pPr>
                      <a:r>
                        <a:rPr lang="ja" sz="1000" u="none" strike="noStrike" cap="none">
                          <a:solidFill>
                            <a:srgbClr val="32323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マニュアルやFAQを公開し常に確認できる状態</a:t>
                      </a:r>
                      <a:endParaRPr sz="10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5" marR="45725" marT="45725" marB="45725" anchor="ctr">
                    <a:lnL w="19050" cap="flat" cmpd="sng">
                      <a:solidFill>
                        <a:srgbClr val="285AC8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85AC8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B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4475">
                <a:tc>
                  <a:txBody>
                    <a:bodyPr/>
                    <a:lstStyle/>
                    <a:p>
                      <a:pPr marL="228600" marR="0" lvl="0" indent="-1778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23232"/>
                        </a:buClr>
                        <a:buSzPts val="1000"/>
                        <a:buFont typeface="Arial"/>
                        <a:buChar char="●"/>
                      </a:pPr>
                      <a:r>
                        <a:rPr lang="ja" sz="1000" u="none" strike="noStrike" cap="none">
                          <a:solidFill>
                            <a:srgbClr val="32323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PCの画面上で電子書類を鮮明に確認できる</a:t>
                      </a:r>
                      <a:endParaRPr sz="1000" u="none" strike="noStrike" cap="none">
                        <a:solidFill>
                          <a:srgbClr val="32323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228600" marR="0" lvl="0" indent="-1778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23232"/>
                        </a:buClr>
                        <a:buSzPts val="1000"/>
                        <a:buFont typeface="Arial"/>
                        <a:buChar char="●"/>
                      </a:pPr>
                      <a:r>
                        <a:rPr lang="ja" sz="1000" u="none" strike="noStrike" cap="none">
                          <a:solidFill>
                            <a:srgbClr val="32323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電子書類を速やかに出力することができる</a:t>
                      </a:r>
                      <a:endParaRPr sz="10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5" marR="45725" marT="45725" marB="45725" anchor="ctr">
                    <a:lnL w="19050" cap="flat" cmpd="sng">
                      <a:solidFill>
                        <a:srgbClr val="285AC8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85AC8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1778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23232"/>
                        </a:buClr>
                        <a:buSzPts val="1000"/>
                        <a:buFont typeface="Arial"/>
                        <a:buChar char="●"/>
                      </a:pPr>
                      <a:r>
                        <a:rPr lang="ja" sz="1000" u="none" strike="noStrike" cap="none">
                          <a:solidFill>
                            <a:srgbClr val="32323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PCの画面上で電子書類を鮮明に確認できる</a:t>
                      </a:r>
                      <a:endParaRPr sz="1000" u="none" strike="noStrike" cap="none">
                        <a:solidFill>
                          <a:srgbClr val="32323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228600" marR="0" lvl="0" indent="-1778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23232"/>
                        </a:buClr>
                        <a:buSzPts val="1000"/>
                        <a:buFont typeface="Arial"/>
                        <a:buChar char="●"/>
                      </a:pPr>
                      <a:r>
                        <a:rPr lang="ja" sz="1000" u="none" strike="noStrike" cap="none">
                          <a:solidFill>
                            <a:srgbClr val="32323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電子書類を速やかに出力することができる</a:t>
                      </a:r>
                      <a:endParaRPr sz="10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5" marR="45725" marT="45725" marB="45725" anchor="ctr">
                    <a:lnL w="19050" cap="flat" cmpd="sng">
                      <a:solidFill>
                        <a:srgbClr val="285AC8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85AC8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B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8"/>
          <p:cNvSpPr txBox="1"/>
          <p:nvPr/>
        </p:nvSpPr>
        <p:spPr>
          <a:xfrm>
            <a:off x="116063" y="0"/>
            <a:ext cx="2781900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550" tIns="102550" rIns="102550" bIns="1025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文書保管プラン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ja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定額</a:t>
            </a:r>
            <a:r>
              <a:rPr lang="ja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年払い</a:t>
            </a:r>
            <a:r>
              <a:rPr lang="ja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5,000</a:t>
            </a:r>
            <a:r>
              <a:rPr lang="ja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円/月</a:t>
            </a:r>
            <a:endParaRPr sz="1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（税抜）</a:t>
            </a:r>
            <a:endParaRPr sz="1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28"/>
          <p:cNvSpPr txBox="1"/>
          <p:nvPr/>
        </p:nvSpPr>
        <p:spPr>
          <a:xfrm>
            <a:off x="3835850" y="505163"/>
            <a:ext cx="5118900" cy="44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ja" sz="1700" b="0" i="0" u="none" strike="noStrike" cap="none">
                <a:solidFill>
                  <a:srgbClr val="23418C"/>
                </a:solidFill>
                <a:latin typeface="Arial"/>
                <a:ea typeface="Arial"/>
                <a:cs typeface="Arial"/>
                <a:sym typeface="Arial"/>
              </a:rPr>
              <a:t>アカウントに関する仕様</a:t>
            </a:r>
            <a:endParaRPr sz="1700" b="0" i="0" u="none" strike="noStrike" cap="none">
              <a:solidFill>
                <a:srgbClr val="23418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</a:pPr>
            <a:endParaRPr sz="300" b="0" i="0" u="none" strike="noStrike" cap="none">
              <a:solidFill>
                <a:srgbClr val="093E7B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ja" sz="13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　　　基本アカウント数：1アカウント</a:t>
            </a:r>
            <a:endParaRPr sz="13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ja" sz="13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　　　アカウント追加：不可</a:t>
            </a:r>
            <a:endParaRPr sz="13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93E7B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ja" sz="1700" b="0" i="0" u="none" strike="noStrike" cap="none">
                <a:solidFill>
                  <a:srgbClr val="23418C"/>
                </a:solidFill>
                <a:latin typeface="Arial"/>
                <a:ea typeface="Arial"/>
                <a:cs typeface="Arial"/>
                <a:sym typeface="Arial"/>
              </a:rPr>
              <a:t>文書保管に関する仕様</a:t>
            </a:r>
            <a:endParaRPr sz="1700" b="0" i="0" u="none" strike="noStrike" cap="none">
              <a:solidFill>
                <a:srgbClr val="23418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</a:pPr>
            <a:endParaRPr sz="300" b="0" i="0" u="none" strike="noStrike" cap="none">
              <a:solidFill>
                <a:srgbClr val="093E7B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ja" sz="1300" b="0" i="0" u="none" strike="noStrike" cap="none">
                <a:solidFill>
                  <a:srgbClr val="DC1E32"/>
                </a:solidFill>
                <a:latin typeface="Arial"/>
                <a:ea typeface="Arial"/>
                <a:cs typeface="Arial"/>
                <a:sym typeface="Arial"/>
              </a:rPr>
              <a:t>　　　総保管容量：無制限</a:t>
            </a:r>
            <a:endParaRPr sz="1300" b="0" i="0" u="none" strike="noStrike" cap="none">
              <a:solidFill>
                <a:srgbClr val="DC1E3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ja" sz="13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　　　月間アップロード上限：500件</a:t>
            </a:r>
            <a:endParaRPr sz="13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ja" sz="13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　　　1ファイルあたりサイズ：5MB以内</a:t>
            </a:r>
            <a:endParaRPr sz="13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ja" sz="13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　　　1度の操作でまとめてアップできる件数：20件</a:t>
            </a:r>
            <a:endParaRPr sz="13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ja" sz="13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　　　タイムスタンプ：AMANO社製（認定タイムスタンプ）</a:t>
            </a:r>
            <a:endParaRPr sz="13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ja" sz="13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　　　タイムスタンプ間隔：1回/1秒</a:t>
            </a:r>
            <a:endParaRPr sz="13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93E7B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ja" sz="1700" b="0" i="0" u="none" strike="noStrike" cap="none">
                <a:solidFill>
                  <a:srgbClr val="23418C"/>
                </a:solidFill>
                <a:latin typeface="Arial"/>
                <a:ea typeface="Arial"/>
                <a:cs typeface="Arial"/>
                <a:sym typeface="Arial"/>
              </a:rPr>
              <a:t>その他機能</a:t>
            </a:r>
            <a:endParaRPr sz="1400" b="0" i="0" u="none" strike="noStrike" cap="none">
              <a:solidFill>
                <a:srgbClr val="23418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ja" sz="13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　　　フォルダ管理</a:t>
            </a:r>
            <a:endParaRPr sz="13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ja" sz="13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　　　検索タグ付け</a:t>
            </a:r>
            <a:endParaRPr sz="13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ja" sz="13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　　　電子契約機能：1通/月</a:t>
            </a:r>
            <a:endParaRPr sz="1300" b="0" i="0" u="none" strike="noStrike" cap="none">
              <a:solidFill>
                <a:srgbClr val="32323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0" name="Google Shape;200;p28"/>
          <p:cNvCxnSpPr/>
          <p:nvPr/>
        </p:nvCxnSpPr>
        <p:spPr>
          <a:xfrm>
            <a:off x="3475100" y="675388"/>
            <a:ext cx="246600" cy="0"/>
          </a:xfrm>
          <a:prstGeom prst="straightConnector1">
            <a:avLst/>
          </a:prstGeom>
          <a:noFill/>
          <a:ln w="19050" cap="flat" cmpd="sng">
            <a:solidFill>
              <a:srgbClr val="23418C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1" name="Google Shape;201;p28"/>
          <p:cNvCxnSpPr/>
          <p:nvPr/>
        </p:nvCxnSpPr>
        <p:spPr>
          <a:xfrm>
            <a:off x="3475100" y="1661513"/>
            <a:ext cx="246600" cy="0"/>
          </a:xfrm>
          <a:prstGeom prst="straightConnector1">
            <a:avLst/>
          </a:prstGeom>
          <a:noFill/>
          <a:ln w="19050" cap="flat" cmpd="sng">
            <a:solidFill>
              <a:srgbClr val="23418C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2" name="Google Shape;202;p28"/>
          <p:cNvCxnSpPr/>
          <p:nvPr/>
        </p:nvCxnSpPr>
        <p:spPr>
          <a:xfrm>
            <a:off x="3475100" y="3409938"/>
            <a:ext cx="246600" cy="0"/>
          </a:xfrm>
          <a:prstGeom prst="straightConnector1">
            <a:avLst/>
          </a:prstGeom>
          <a:noFill/>
          <a:ln w="19050" cap="flat" cmpd="sng">
            <a:solidFill>
              <a:srgbClr val="23418C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203" name="Google Shape;203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6987" y="2095500"/>
            <a:ext cx="3048000" cy="304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4" name="Google Shape;204;p28"/>
          <p:cNvSpPr txBox="1"/>
          <p:nvPr/>
        </p:nvSpPr>
        <p:spPr>
          <a:xfrm>
            <a:off x="3475100" y="4573188"/>
            <a:ext cx="3879600" cy="18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※上記価格は税抜き表記、年払いの場合です。月払いの場合は料金が異なりますのでお問合せください。</a:t>
            </a:r>
            <a:endParaRPr sz="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28"/>
          <p:cNvSpPr txBox="1"/>
          <p:nvPr/>
        </p:nvSpPr>
        <p:spPr>
          <a:xfrm>
            <a:off x="3475100" y="4426638"/>
            <a:ext cx="1882050" cy="18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0" i="0" u="none" strike="noStrike" cap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※年払い、月払いいずれも契約期間は1年間です。</a:t>
            </a:r>
            <a:endParaRPr sz="7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reee slide テンプレート">
  <a:themeElements>
    <a:clrScheme name="Streamline">
      <a:dk1>
        <a:srgbClr val="1E46AA"/>
      </a:dk1>
      <a:lt1>
        <a:srgbClr val="FFFFFF"/>
      </a:lt1>
      <a:dk2>
        <a:srgbClr val="73A5FF"/>
      </a:dk2>
      <a:lt2>
        <a:srgbClr val="EBF3FF"/>
      </a:lt2>
      <a:accent1>
        <a:srgbClr val="285AC8"/>
      </a:accent1>
      <a:accent2>
        <a:srgbClr val="DC1E32"/>
      </a:accent2>
      <a:accent3>
        <a:srgbClr val="FFB91E"/>
      </a:accent3>
      <a:accent4>
        <a:srgbClr val="FA6414"/>
      </a:accent4>
      <a:accent5>
        <a:srgbClr val="82C31E"/>
      </a:accent5>
      <a:accent6>
        <a:srgbClr val="00B9B9"/>
      </a:accent6>
      <a:hlink>
        <a:srgbClr val="2864F0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1120</Words>
  <Application>Microsoft Office PowerPoint</Application>
  <PresentationFormat>画面に合わせる (16:9)</PresentationFormat>
  <Paragraphs>176</Paragraphs>
  <Slides>11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HiraKakuPro-W3</vt:lpstr>
      <vt:lpstr>Meiryo</vt:lpstr>
      <vt:lpstr>Arial</vt:lpstr>
      <vt:lpstr>Calibri</vt:lpstr>
      <vt:lpstr>Simple Light</vt:lpstr>
      <vt:lpstr>freee slide テンプレート</vt:lpstr>
      <vt:lpstr>使いやすさ No.1※　ワンストップ電子契約サービス 文書保管プラン ～電子帳簿保存法の改正への対応～</vt:lpstr>
      <vt:lpstr>PowerPoint プレゼンテーション</vt:lpstr>
      <vt:lpstr>国税調査に関係する文書を電子化する際のルールです 調査や提出を円滑化するために、書類の種類やシーンに応じて要件が定められています</vt:lpstr>
      <vt:lpstr>書類の受取り方に応じて保管のルールが異なります</vt:lpstr>
      <vt:lpstr>PowerPoint プレゼンテーション</vt:lpstr>
      <vt:lpstr>PowerPoint プレゼンテーション</vt:lpstr>
      <vt:lpstr>freeeサインの文書保管プランを活用すれば 散らばっていた様々な文書の一括管理が可能になります</vt:lpstr>
      <vt:lpstr>電子帳簿保存法への対応表</vt:lpstr>
      <vt:lpstr>PowerPoint プレゼンテーション</vt:lpstr>
      <vt:lpstr>本日のまとめ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使いやすさ No.1※　ワンストップ電子契約サービス 文書保管プラン ～電子帳簿保存法の改正への対応～</dc:title>
  <dc:creator>Shu Yamakawa</dc:creator>
  <cp:lastModifiedBy>Shu Yamakawa</cp:lastModifiedBy>
  <cp:revision>1</cp:revision>
  <dcterms:modified xsi:type="dcterms:W3CDTF">2022-10-11T05:25:57Z</dcterms:modified>
</cp:coreProperties>
</file>